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6" r:id="rId1"/>
  </p:sldMasterIdLst>
  <p:notesMasterIdLst>
    <p:notesMasterId r:id="rId3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68" r:id="rId15"/>
    <p:sldId id="272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4" r:id="rId26"/>
    <p:sldId id="282" r:id="rId27"/>
    <p:sldId id="283" r:id="rId28"/>
    <p:sldId id="281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A9C01-E7A2-2049-9DFC-A8906113FA1A}" type="datetimeFigureOut">
              <a:rPr lang="en-US" smtClean="0"/>
              <a:t>12/9/15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A336B-2EC6-384B-9A50-CE2EF7BEC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98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Purple – pair </a:t>
            </a:r>
          </a:p>
          <a:p>
            <a:r>
              <a:rPr lang="en-US" dirty="0" smtClean="0"/>
              <a:t>Red – individual </a:t>
            </a:r>
          </a:p>
          <a:p>
            <a:r>
              <a:rPr lang="en-US" dirty="0" smtClean="0"/>
              <a:t>Green</a:t>
            </a:r>
            <a:r>
              <a:rPr lang="en-US" baseline="0" dirty="0" smtClean="0"/>
              <a:t> – pods </a:t>
            </a:r>
          </a:p>
          <a:p>
            <a:r>
              <a:rPr lang="en-US" baseline="0" dirty="0" smtClean="0"/>
              <a:t>Blue – class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A336B-2EC6-384B-9A50-CE2EF7BECE7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58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89A7-8026-CC42-93F7-7ACAAC0D46E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89A7-8026-CC42-93F7-7ACAAC0D46E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6F4A-517A-3447-B4A2-819F16452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89A7-8026-CC42-93F7-7ACAAC0D46E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6F4A-517A-3447-B4A2-819F16452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89A7-8026-CC42-93F7-7ACAAC0D46E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6F4A-517A-3447-B4A2-819F16452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89A7-8026-CC42-93F7-7ACAAC0D46E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6F4A-517A-3447-B4A2-819F16452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89A7-8026-CC42-93F7-7ACAAC0D46E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6F4A-517A-3447-B4A2-819F16452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89A7-8026-CC42-93F7-7ACAAC0D46E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6F4A-517A-3447-B4A2-819F16452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89A7-8026-CC42-93F7-7ACAAC0D46E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6F4A-517A-3447-B4A2-819F16452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89A7-8026-CC42-93F7-7ACAAC0D46E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6F4A-517A-3447-B4A2-819F16452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89A7-8026-CC42-93F7-7ACAAC0D46E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89A7-8026-CC42-93F7-7ACAAC0D46E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926F4A-517A-3447-B4A2-819F164522C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B926F4A-517A-3447-B4A2-819F164522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38B89A7-8026-CC42-93F7-7ACAAC0D46E3}" type="datetimeFigureOut">
              <a:rPr lang="en-US" smtClean="0"/>
              <a:t>12/8/15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hyperlink" Target="https://www.teacherspayteachers.com/Product/The-Great-Games-Then-and-Now-Comparing-254257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hyperlink" Target="https://www.youtube.com/watch?v=MCqUESCoB1w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Relationship Id="rId3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EGI3WWvicqw" TargetMode="External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hantedlearning.com/olympics/" TargetMode="External"/><Relationship Id="rId4" Type="http://schemas.openxmlformats.org/officeDocument/2006/relationships/hyperlink" Target="http://www.primarygames.com/socstudies/olympics/games.htm" TargetMode="External"/><Relationship Id="rId5" Type="http://schemas.openxmlformats.org/officeDocument/2006/relationships/hyperlink" Target="http://www.roundgames.com/onlinegame/Olympic+Game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EGI3WWvicqw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eacherspayteachers.com/Product/2014-Sochi-Winter-Olympics-Pack-108508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76211"/>
            <a:ext cx="8458241" cy="1133808"/>
          </a:xfrm>
        </p:spPr>
        <p:txBody>
          <a:bodyPr/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Olympics Unit 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10019"/>
            <a:ext cx="8458240" cy="1066800"/>
          </a:xfrm>
        </p:spPr>
        <p:txBody>
          <a:bodyPr/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McKayla Roll</a:t>
            </a:r>
          </a:p>
          <a:p>
            <a:pPr algn="ctr"/>
            <a:r>
              <a:rPr lang="en-US" dirty="0" smtClean="0">
                <a:latin typeface="Chalkboard"/>
                <a:cs typeface="Chalkboard"/>
              </a:rPr>
              <a:t>EDU 315 </a:t>
            </a:r>
            <a:endParaRPr lang="en-US" dirty="0">
              <a:latin typeface="Chalkboard"/>
              <a:cs typeface="Chalkboard"/>
            </a:endParaRPr>
          </a:p>
        </p:txBody>
      </p:sp>
      <p:pic>
        <p:nvPicPr>
          <p:cNvPr id="4" name="Picture 3" descr="aTqMeya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6341"/>
            <a:ext cx="8458240" cy="663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4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Science 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>
                <a:latin typeface="Chalkboard"/>
                <a:cs typeface="Chalkboard"/>
              </a:rPr>
              <a:t>Olympic Ice Cube Melt Event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SCI.1.1.3 </a:t>
            </a:r>
          </a:p>
          <a:p>
            <a:endParaRPr lang="en-US" dirty="0" smtClean="0">
              <a:latin typeface="Chalkboard"/>
              <a:cs typeface="Chalkboard"/>
            </a:endParaRPr>
          </a:p>
          <a:p>
            <a:r>
              <a:rPr lang="en-US" sz="1400" dirty="0">
                <a:latin typeface="Chalkboard"/>
                <a:cs typeface="Chalkboard"/>
              </a:rPr>
              <a:t>Describe different ways that things can change </a:t>
            </a:r>
            <a:endParaRPr lang="en-US" sz="1400" dirty="0">
              <a:latin typeface="Chalkboard"/>
              <a:cs typeface="Chalkboard"/>
            </a:endParaRPr>
          </a:p>
          <a:p>
            <a:endParaRPr lang="en-US" dirty="0" smtClean="0">
              <a:latin typeface="Chalkboard"/>
              <a:cs typeface="Chalkboard"/>
            </a:endParaRPr>
          </a:p>
          <a:p>
            <a:r>
              <a:rPr lang="en-US" sz="2000" dirty="0" smtClean="0">
                <a:latin typeface="Chalkboard"/>
                <a:cs typeface="Chalkboard"/>
              </a:rPr>
              <a:t>Event students into teams </a:t>
            </a:r>
          </a:p>
          <a:p>
            <a:r>
              <a:rPr lang="en-US" sz="2000" dirty="0" smtClean="0">
                <a:latin typeface="Chalkboard"/>
                <a:cs typeface="Chalkboard"/>
              </a:rPr>
              <a:t>Teams must track their time it takes to melt their ice cube in their own way </a:t>
            </a:r>
          </a:p>
          <a:p>
            <a:r>
              <a:rPr lang="en-US" sz="2000" dirty="0" smtClean="0">
                <a:latin typeface="Chalkboard"/>
                <a:cs typeface="Chalkboard"/>
              </a:rPr>
              <a:t>Recording how it changes</a:t>
            </a:r>
            <a:endParaRPr lang="en-US" sz="2000" dirty="0">
              <a:latin typeface="Chalkboard"/>
              <a:cs typeface="Chalkboar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>
                <a:latin typeface="Chalkboard"/>
                <a:cs typeface="Chalkboard"/>
              </a:rPr>
              <a:t>Olympic Exploding Bags Event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SCI.1.2.1</a:t>
            </a:r>
          </a:p>
          <a:p>
            <a:endParaRPr lang="en-US" sz="2400" dirty="0">
              <a:latin typeface="Chalkboard"/>
              <a:cs typeface="Chalkboard"/>
            </a:endParaRPr>
          </a:p>
          <a:p>
            <a:r>
              <a:rPr lang="en-US" sz="1400" dirty="0">
                <a:latin typeface="Chalkboard"/>
                <a:cs typeface="Chalkboard"/>
              </a:rPr>
              <a:t>Record and describe observations with pictures, numbers, or words </a:t>
            </a:r>
            <a:endParaRPr lang="en-US" sz="1400" dirty="0">
              <a:latin typeface="Chalkboard"/>
              <a:cs typeface="Chalkboard"/>
            </a:endParaRPr>
          </a:p>
          <a:p>
            <a:endParaRPr lang="en-US" sz="1200" dirty="0" smtClean="0">
              <a:latin typeface="Chalkboard"/>
              <a:cs typeface="Chalkboard"/>
            </a:endParaRPr>
          </a:p>
          <a:p>
            <a:endParaRPr lang="en-US" sz="1200" dirty="0" smtClean="0">
              <a:latin typeface="Chalkboard"/>
              <a:cs typeface="Chalkboard"/>
            </a:endParaRPr>
          </a:p>
          <a:p>
            <a:r>
              <a:rPr lang="en-US" sz="2000" dirty="0" smtClean="0">
                <a:latin typeface="Chalkboard"/>
                <a:cs typeface="Chalkboard"/>
              </a:rPr>
              <a:t>Each student gets to put baking soda, vinegar, and food coloring into baggies </a:t>
            </a:r>
          </a:p>
          <a:p>
            <a:r>
              <a:rPr lang="en-US" sz="2000" dirty="0" smtClean="0">
                <a:latin typeface="Chalkboard"/>
                <a:cs typeface="Chalkboard"/>
              </a:rPr>
              <a:t>Go outside and students observe the exploding </a:t>
            </a:r>
            <a:endParaRPr lang="en-US" sz="20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191867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Science 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n-US" dirty="0" smtClean="0">
                <a:latin typeface="Chalkboard"/>
                <a:cs typeface="Chalkboard"/>
              </a:rPr>
              <a:t>Olympic Chart the Properties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SCI.1.3.2 </a:t>
            </a:r>
            <a:endParaRPr lang="en-US" sz="2400" dirty="0">
              <a:latin typeface="Chalkboard"/>
              <a:cs typeface="Chalkboard"/>
            </a:endParaRPr>
          </a:p>
          <a:p>
            <a:endParaRPr lang="en-US" sz="2400" dirty="0" smtClean="0">
              <a:latin typeface="Chalkboard"/>
              <a:cs typeface="Chalkboard"/>
            </a:endParaRPr>
          </a:p>
          <a:p>
            <a:r>
              <a:rPr lang="en-US" sz="1400" dirty="0">
                <a:latin typeface="Chalkboard"/>
                <a:cs typeface="Chalkboard"/>
              </a:rPr>
              <a:t>Identify observable properties (e.g., size, weight, shape, color, movement) of objects </a:t>
            </a:r>
          </a:p>
          <a:p>
            <a:pPr marL="114300" indent="0">
              <a:buNone/>
            </a:pPr>
            <a:endParaRPr lang="en-US" dirty="0" smtClean="0">
              <a:latin typeface="Chalkboard"/>
              <a:cs typeface="Chalkboard"/>
            </a:endParaRPr>
          </a:p>
          <a:p>
            <a:r>
              <a:rPr lang="en-US" sz="2000" dirty="0" smtClean="0">
                <a:latin typeface="Chalkboard"/>
                <a:cs typeface="Chalkboard"/>
              </a:rPr>
              <a:t>Lay out different equipment that Olympians use </a:t>
            </a:r>
          </a:p>
          <a:p>
            <a:r>
              <a:rPr lang="en-US" sz="2000" dirty="0" smtClean="0">
                <a:latin typeface="Chalkboard"/>
                <a:cs typeface="Chalkboard"/>
              </a:rPr>
              <a:t>Students take sheet of paper that has columns of size, weight, shape, and color </a:t>
            </a:r>
          </a:p>
          <a:p>
            <a:r>
              <a:rPr lang="en-US" sz="2000" dirty="0" smtClean="0">
                <a:latin typeface="Chalkboard"/>
                <a:cs typeface="Chalkboard"/>
              </a:rPr>
              <a:t>Students use scale, measuring tape and other senses to record object’s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n-US" dirty="0" smtClean="0">
                <a:latin typeface="Chalkboard"/>
                <a:cs typeface="Chalkboard"/>
              </a:rPr>
              <a:t>Olympic Summer verse Winter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SCI.1.5.1</a:t>
            </a:r>
          </a:p>
          <a:p>
            <a:endParaRPr lang="en-US" sz="1400" dirty="0">
              <a:latin typeface="Chalkboard"/>
              <a:cs typeface="Chalkboard"/>
            </a:endParaRPr>
          </a:p>
          <a:p>
            <a:r>
              <a:rPr lang="en-US" sz="1400" dirty="0">
                <a:latin typeface="Chalkboard"/>
                <a:cs typeface="Chalkboard"/>
              </a:rPr>
              <a:t>Explain that short-term weather conditions can change daily, and how weather affects people’s daily activities </a:t>
            </a:r>
          </a:p>
          <a:p>
            <a:endParaRPr lang="en-US" sz="1200" dirty="0" smtClean="0">
              <a:latin typeface="Chalkboard"/>
              <a:cs typeface="Chalkboard"/>
            </a:endParaRPr>
          </a:p>
          <a:p>
            <a:endParaRPr lang="en-US" sz="1200" dirty="0" smtClean="0">
              <a:latin typeface="Chalkboard"/>
              <a:cs typeface="Chalkboard"/>
            </a:endParaRPr>
          </a:p>
          <a:p>
            <a:r>
              <a:rPr lang="en-US" sz="2000" dirty="0" smtClean="0">
                <a:latin typeface="Chalkboard"/>
                <a:cs typeface="Chalkboard"/>
              </a:rPr>
              <a:t>Make a T chart in class of different sport events of the Olympics for the summer and winter games </a:t>
            </a:r>
          </a:p>
          <a:p>
            <a:r>
              <a:rPr lang="en-US" sz="2000" dirty="0" smtClean="0">
                <a:latin typeface="Chalkboard"/>
                <a:cs typeface="Chalkboard"/>
              </a:rPr>
              <a:t>Have students think about weather and why some events only happen during the certain season </a:t>
            </a:r>
            <a:endParaRPr lang="en-US" sz="20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640012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8183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Social Studies </a:t>
            </a:r>
            <a:endParaRPr lang="en-US" dirty="0">
              <a:latin typeface="Chalkboard"/>
              <a:cs typeface="Chalkboard"/>
            </a:endParaRPr>
          </a:p>
        </p:txBody>
      </p:sp>
      <p:pic>
        <p:nvPicPr>
          <p:cNvPr id="5" name="Content Placeholder 4" descr="Screen Shot 2015-12-08 at 9.25.07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68" b="-2624"/>
          <a:stretch/>
        </p:blipFill>
        <p:spPr>
          <a:xfrm>
            <a:off x="643250" y="608108"/>
            <a:ext cx="7093526" cy="502810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119" y="5479089"/>
            <a:ext cx="8209469" cy="1225056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000" dirty="0" smtClean="0">
                <a:latin typeface="Chalkboard"/>
                <a:cs typeface="Chalkboard"/>
              </a:rPr>
              <a:t>SS.1.2.1 </a:t>
            </a:r>
            <a:r>
              <a:rPr lang="en-US" sz="2000" dirty="0">
                <a:latin typeface="Chalkboard"/>
                <a:cs typeface="Chalkboard"/>
              </a:rPr>
              <a:t>Compare </a:t>
            </a:r>
            <a:r>
              <a:rPr lang="en-US" sz="2000" dirty="0" smtClean="0">
                <a:latin typeface="Chalkboard"/>
                <a:cs typeface="Chalkboard"/>
              </a:rPr>
              <a:t>Past </a:t>
            </a:r>
            <a:r>
              <a:rPr lang="en-US" sz="2000" dirty="0">
                <a:latin typeface="Chalkboard"/>
                <a:cs typeface="Chalkboard"/>
              </a:rPr>
              <a:t>and </a:t>
            </a:r>
            <a:r>
              <a:rPr lang="en-US" sz="2000" dirty="0" smtClean="0">
                <a:latin typeface="Chalkboard"/>
                <a:cs typeface="Chalkboard"/>
              </a:rPr>
              <a:t>Present </a:t>
            </a:r>
            <a:endParaRPr lang="en-US" sz="2000" dirty="0">
              <a:latin typeface="Chalkboard"/>
              <a:cs typeface="Chalkboard"/>
            </a:endParaRPr>
          </a:p>
          <a:p>
            <a:pPr marL="114300" indent="0" algn="ctr">
              <a:buNone/>
            </a:pPr>
            <a:r>
              <a:rPr lang="en-US" sz="1400" dirty="0" smtClean="0"/>
              <a:t>After reading the Then and </a:t>
            </a:r>
            <a:r>
              <a:rPr lang="en-US" sz="1400" dirty="0"/>
              <a:t>Now handout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://www.teacherspayteachers.com/Product/The-Great-Games-Then-and-Now-Comparing-</a:t>
            </a:r>
            <a:r>
              <a:rPr lang="en-US" sz="1400" dirty="0" smtClean="0">
                <a:hlinkClick r:id="rId3"/>
              </a:rPr>
              <a:t>254257</a:t>
            </a:r>
            <a:r>
              <a:rPr lang="en-US" sz="1400" dirty="0"/>
              <a:t> </a:t>
            </a:r>
            <a:endParaRPr lang="en-US" sz="1400" dirty="0" smtClean="0"/>
          </a:p>
          <a:p>
            <a:pPr marL="114300" indent="0" algn="ctr">
              <a:buNone/>
            </a:pPr>
            <a:r>
              <a:rPr lang="en-US" sz="1400" dirty="0" smtClean="0"/>
              <a:t>Fill out Past and Present comparison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97639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Social Studies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 smtClean="0">
                <a:latin typeface="Chalkboard"/>
                <a:cs typeface="Chalkboard"/>
              </a:rPr>
              <a:t>Olympic Time Line</a:t>
            </a:r>
          </a:p>
          <a:p>
            <a:pPr marL="114300" indent="0">
              <a:buNone/>
            </a:pPr>
            <a:endParaRPr lang="en-US" sz="2400" dirty="0">
              <a:latin typeface="Chalkboard"/>
              <a:cs typeface="Chalkboard"/>
            </a:endParaRPr>
          </a:p>
          <a:p>
            <a:r>
              <a:rPr lang="en-US" sz="2400" dirty="0" smtClean="0">
                <a:latin typeface="Chalkboard"/>
                <a:cs typeface="Chalkboard"/>
              </a:rPr>
              <a:t>SS.1.2.2</a:t>
            </a:r>
            <a:endParaRPr lang="en-US" sz="2400" dirty="0">
              <a:latin typeface="Chalkboard"/>
              <a:cs typeface="Chalkboard"/>
            </a:endParaRPr>
          </a:p>
          <a:p>
            <a:endParaRPr lang="en-US" sz="2400" dirty="0" smtClean="0">
              <a:latin typeface="Chalkboard"/>
              <a:cs typeface="Chalkboard"/>
            </a:endParaRPr>
          </a:p>
          <a:p>
            <a:r>
              <a:rPr lang="en-US" sz="1400" dirty="0">
                <a:latin typeface="Chalkboard"/>
                <a:cs typeface="Chalkboard"/>
              </a:rPr>
              <a:t>Define chronological terms for broad categories of historical time </a:t>
            </a:r>
            <a:endParaRPr lang="en-US" sz="1400" dirty="0">
              <a:latin typeface="Chalkboard"/>
              <a:cs typeface="Chalkboard"/>
            </a:endParaRPr>
          </a:p>
          <a:p>
            <a:pPr marL="114300" indent="0">
              <a:buNone/>
            </a:pPr>
            <a:endParaRPr lang="en-US" sz="2200" dirty="0">
              <a:latin typeface="Chalkboard"/>
              <a:cs typeface="Chalkboard"/>
            </a:endParaRPr>
          </a:p>
          <a:p>
            <a:r>
              <a:rPr lang="en-US" sz="2000" dirty="0" smtClean="0">
                <a:latin typeface="Chalkboard"/>
                <a:cs typeface="Chalkboard"/>
              </a:rPr>
              <a:t>Print out main events throughout the history of Olympics </a:t>
            </a:r>
          </a:p>
          <a:p>
            <a:r>
              <a:rPr lang="en-US" sz="2000" dirty="0" smtClean="0">
                <a:latin typeface="Chalkboard"/>
                <a:cs typeface="Chalkboard"/>
              </a:rPr>
              <a:t>Having reading nonfiction books about Olympics have students as a class create a timeline on the board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 smtClean="0">
                <a:latin typeface="Chalkboard"/>
                <a:cs typeface="Chalkboard"/>
              </a:rPr>
              <a:t>Olympic Landforms </a:t>
            </a:r>
          </a:p>
          <a:p>
            <a:pPr marL="114300" indent="0">
              <a:buNone/>
            </a:pPr>
            <a:endParaRPr lang="en-US" sz="2000" dirty="0">
              <a:latin typeface="Chalkboard"/>
              <a:cs typeface="Chalkboard"/>
            </a:endParaRPr>
          </a:p>
          <a:p>
            <a:r>
              <a:rPr lang="en-US" sz="2400" dirty="0">
                <a:latin typeface="Chalkboard"/>
                <a:cs typeface="Chalkboard"/>
              </a:rPr>
              <a:t>SS.</a:t>
            </a:r>
            <a:r>
              <a:rPr lang="en-US" sz="2400" dirty="0" smtClean="0">
                <a:latin typeface="Chalkboard"/>
                <a:cs typeface="Chalkboard"/>
              </a:rPr>
              <a:t>1.5.1</a:t>
            </a:r>
          </a:p>
          <a:p>
            <a:endParaRPr lang="en-US" dirty="0">
              <a:latin typeface="Chalkboard"/>
              <a:cs typeface="Chalkboard"/>
            </a:endParaRPr>
          </a:p>
          <a:p>
            <a:r>
              <a:rPr lang="en-US" sz="1400" dirty="0">
                <a:latin typeface="Chalkboard"/>
                <a:cs typeface="Chalkboard"/>
              </a:rPr>
              <a:t>Identify Earth’s geographical landforms </a:t>
            </a:r>
            <a:endParaRPr lang="en-US" sz="1400" dirty="0">
              <a:latin typeface="Chalkboard"/>
              <a:cs typeface="Chalkboard"/>
            </a:endParaRPr>
          </a:p>
          <a:p>
            <a:endParaRPr lang="en-US" dirty="0">
              <a:latin typeface="Chalkboard"/>
              <a:cs typeface="Chalkboard"/>
            </a:endParaRPr>
          </a:p>
          <a:p>
            <a:r>
              <a:rPr lang="en-US" sz="2000" dirty="0" smtClean="0">
                <a:latin typeface="Chalkboard"/>
                <a:cs typeface="Chalkboard"/>
              </a:rPr>
              <a:t>Have a map of different landforms (hills, mountains, plains, forests, and etc.) have students create their own Olympic games on each of the landforms</a:t>
            </a:r>
          </a:p>
          <a:p>
            <a:r>
              <a:rPr lang="en-US" sz="2000" dirty="0" smtClean="0">
                <a:latin typeface="Chalkboard"/>
                <a:cs typeface="Chalkboard"/>
              </a:rPr>
              <a:t>Students in table pods will be working together </a:t>
            </a:r>
            <a:endParaRPr lang="en-US" sz="2000" dirty="0">
              <a:latin typeface="Chalkboard"/>
              <a:cs typeface="Chalkboard"/>
            </a:endParaRPr>
          </a:p>
          <a:p>
            <a:endParaRPr lang="en-US" sz="4400" dirty="0">
              <a:latin typeface="Chalkboard"/>
              <a:cs typeface="Chalkboar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23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387"/>
            <a:ext cx="7620000" cy="933159"/>
          </a:xfrm>
        </p:spPr>
        <p:txBody>
          <a:bodyPr/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Social Studies 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 smtClean="0">
                <a:latin typeface="Chalkboard"/>
                <a:cs typeface="Chalkboard"/>
              </a:rPr>
              <a:t>Let’s Be Olympians </a:t>
            </a:r>
          </a:p>
          <a:p>
            <a:endParaRPr lang="en-US" dirty="0">
              <a:latin typeface="Chalkboard"/>
              <a:cs typeface="Chalkboard"/>
            </a:endParaRPr>
          </a:p>
          <a:p>
            <a:r>
              <a:rPr lang="en-US" sz="2000" dirty="0" smtClean="0">
                <a:latin typeface="Chalkboard"/>
                <a:cs typeface="Chalkboard"/>
              </a:rPr>
              <a:t>SS.1.3.1 </a:t>
            </a:r>
          </a:p>
          <a:p>
            <a:endParaRPr lang="en-US" sz="2000" dirty="0">
              <a:latin typeface="Chalkboard"/>
              <a:cs typeface="Chalkboard"/>
            </a:endParaRPr>
          </a:p>
          <a:p>
            <a:r>
              <a:rPr lang="en-US" sz="1400" dirty="0">
                <a:latin typeface="Chalkboard"/>
                <a:cs typeface="Chalkboard"/>
              </a:rPr>
              <a:t>Differentiate between wants and needs </a:t>
            </a:r>
            <a:endParaRPr lang="en-US" sz="1400" dirty="0">
              <a:latin typeface="Chalkboard"/>
              <a:cs typeface="Chalkboard"/>
            </a:endParaRPr>
          </a:p>
          <a:p>
            <a:endParaRPr lang="en-US" sz="1400" dirty="0" smtClean="0">
              <a:latin typeface="Chalkboard"/>
              <a:cs typeface="Chalkboard"/>
            </a:endParaRPr>
          </a:p>
          <a:p>
            <a:r>
              <a:rPr lang="en-US" sz="2000" dirty="0" smtClean="0">
                <a:latin typeface="Chalkboard"/>
                <a:cs typeface="Chalkboard"/>
              </a:rPr>
              <a:t>Students pretend they are an Olympian – they get to pick which sport </a:t>
            </a:r>
          </a:p>
          <a:p>
            <a:r>
              <a:rPr lang="en-US" sz="2000" dirty="0" smtClean="0">
                <a:latin typeface="Chalkboard"/>
                <a:cs typeface="Chalkboard"/>
              </a:rPr>
              <a:t>Make a T column as wants and needs they need to be in good health to compete in the Olympics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 smtClean="0">
                <a:latin typeface="Chalkboard"/>
                <a:cs typeface="Chalkboard"/>
              </a:rPr>
              <a:t>Olympic Good Sport</a:t>
            </a:r>
          </a:p>
          <a:p>
            <a:endParaRPr lang="en-US" dirty="0">
              <a:latin typeface="Chalkboard"/>
              <a:cs typeface="Chalkboard"/>
            </a:endParaRPr>
          </a:p>
          <a:p>
            <a:r>
              <a:rPr lang="en-US" sz="2000" dirty="0" smtClean="0">
                <a:latin typeface="Chalkboard"/>
                <a:cs typeface="Chalkboard"/>
              </a:rPr>
              <a:t>SS.1.4.1</a:t>
            </a:r>
          </a:p>
          <a:p>
            <a:endParaRPr lang="en-US" sz="1400" dirty="0">
              <a:latin typeface="Chalkboard"/>
              <a:cs typeface="Chalkboard"/>
            </a:endParaRPr>
          </a:p>
          <a:p>
            <a:r>
              <a:rPr lang="en-US" sz="1400" dirty="0">
                <a:latin typeface="Chalkboard"/>
                <a:cs typeface="Chalkboard"/>
              </a:rPr>
              <a:t>Apply good citizenship </a:t>
            </a:r>
            <a:endParaRPr lang="en-US" sz="1400" dirty="0">
              <a:latin typeface="Chalkboard"/>
              <a:cs typeface="Chalkboard"/>
            </a:endParaRPr>
          </a:p>
          <a:p>
            <a:endParaRPr lang="en-US" dirty="0" smtClean="0"/>
          </a:p>
          <a:p>
            <a:r>
              <a:rPr lang="en-US" sz="2000" dirty="0" smtClean="0"/>
              <a:t>Students pair up in pods and come up with how each different team can be good sports to the other team </a:t>
            </a:r>
          </a:p>
          <a:p>
            <a:r>
              <a:rPr lang="en-US" sz="2000" dirty="0" smtClean="0"/>
              <a:t>Each pod will receive a different sporting event to come up with good sportsmanship ideas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5681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Music 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dirty="0" smtClean="0">
                <a:latin typeface="Chalkboard"/>
                <a:cs typeface="Chalkboard"/>
              </a:rPr>
              <a:t>Staff Gymnastics </a:t>
            </a:r>
            <a:endParaRPr lang="en-US" dirty="0">
              <a:latin typeface="Chalkboard"/>
              <a:cs typeface="Chalkboard"/>
            </a:endParaRPr>
          </a:p>
          <a:p>
            <a:r>
              <a:rPr lang="en-US" sz="2000" dirty="0" smtClean="0">
                <a:latin typeface="Chalkboard"/>
                <a:cs typeface="Chalkboard"/>
              </a:rPr>
              <a:t>Music.4.5.4 </a:t>
            </a:r>
          </a:p>
          <a:p>
            <a:endParaRPr lang="en-US" sz="2000" dirty="0">
              <a:latin typeface="Chalkboard"/>
              <a:cs typeface="Chalkboard"/>
            </a:endParaRPr>
          </a:p>
          <a:p>
            <a:r>
              <a:rPr lang="en-US" sz="1400" dirty="0">
                <a:latin typeface="Chalkboard"/>
                <a:cs typeface="Chalkboard"/>
              </a:rPr>
              <a:t>Know how to use basic symbols to notate music </a:t>
            </a:r>
            <a:endParaRPr lang="en-US" sz="1400" dirty="0">
              <a:latin typeface="Chalkboard"/>
              <a:cs typeface="Chalkboard"/>
            </a:endParaRPr>
          </a:p>
          <a:p>
            <a:pPr marL="114300" indent="0">
              <a:buNone/>
            </a:pPr>
            <a:endParaRPr lang="en-US" dirty="0">
              <a:latin typeface="Chalkboard"/>
              <a:cs typeface="Chalkboard"/>
            </a:endParaRPr>
          </a:p>
          <a:p>
            <a:r>
              <a:rPr lang="en-US" sz="2000" dirty="0" smtClean="0">
                <a:latin typeface="Chalkboard"/>
                <a:cs typeface="Chalkboard"/>
              </a:rPr>
              <a:t>Use blue painters tape on floor to make treble and base clefs </a:t>
            </a:r>
          </a:p>
          <a:p>
            <a:r>
              <a:rPr lang="en-US" sz="2000" dirty="0" smtClean="0">
                <a:latin typeface="Chalkboard"/>
                <a:cs typeface="Chalkboard"/>
              </a:rPr>
              <a:t>Students are to balance and jump like gymnasts to different lines and figure out what note they are standing on when music is done</a:t>
            </a:r>
            <a:endParaRPr lang="en-US" sz="2000" dirty="0">
              <a:latin typeface="Chalkboard"/>
              <a:cs typeface="Chalkboard"/>
            </a:endParaRPr>
          </a:p>
        </p:txBody>
      </p:sp>
      <p:pic>
        <p:nvPicPr>
          <p:cNvPr id="5" name="Content Placeholder 4" descr="7-15-2012 007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r="-3121" b="7669"/>
          <a:stretch/>
        </p:blipFill>
        <p:spPr>
          <a:xfrm>
            <a:off x="4779036" y="1536192"/>
            <a:ext cx="3298163" cy="4238277"/>
          </a:xfrm>
        </p:spPr>
      </p:pic>
    </p:spTree>
    <p:extLst>
      <p:ext uri="{BB962C8B-B14F-4D97-AF65-F5344CB8AC3E}">
        <p14:creationId xmlns:p14="http://schemas.microsoft.com/office/powerpoint/2010/main" val="2433764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Music</a:t>
            </a:r>
            <a:endParaRPr lang="en-US" dirty="0">
              <a:latin typeface="Chalkboard"/>
              <a:cs typeface="Chalkboard"/>
            </a:endParaRPr>
          </a:p>
        </p:txBody>
      </p:sp>
      <p:pic>
        <p:nvPicPr>
          <p:cNvPr id="5" name="Content Placeholder 4" descr="1239c2d18b4d82157d1aecdc89aa174d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 r="848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dirty="0" smtClean="0">
                <a:latin typeface="Chalkboard"/>
                <a:cs typeface="Chalkboard"/>
              </a:rPr>
              <a:t>Musical Olympic Torch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Music.4.6.2 </a:t>
            </a:r>
          </a:p>
          <a:p>
            <a:endParaRPr lang="en-US" dirty="0">
              <a:latin typeface="Chalkboard"/>
              <a:cs typeface="Chalkboard"/>
            </a:endParaRPr>
          </a:p>
          <a:p>
            <a:r>
              <a:rPr lang="en-US" sz="1400" dirty="0">
                <a:latin typeface="Chalkboard"/>
                <a:cs typeface="Chalkboard"/>
              </a:rPr>
              <a:t>Know a variety of styles representing diverse cultures </a:t>
            </a:r>
            <a:endParaRPr lang="en-US" sz="1400" dirty="0">
              <a:latin typeface="Chalkboard"/>
              <a:cs typeface="Chalkboard"/>
            </a:endParaRPr>
          </a:p>
          <a:p>
            <a:endParaRPr lang="en-US" dirty="0" smtClean="0">
              <a:latin typeface="Chalkboard"/>
              <a:cs typeface="Chalkboard"/>
            </a:endParaRPr>
          </a:p>
          <a:p>
            <a:r>
              <a:rPr lang="en-US" dirty="0">
                <a:latin typeface="Chalkboard"/>
                <a:cs typeface="Chalkboard"/>
              </a:rPr>
              <a:t>Play </a:t>
            </a:r>
            <a:r>
              <a:rPr lang="en-US" dirty="0">
                <a:latin typeface="Chalkboard"/>
                <a:cs typeface="Chalkboard"/>
                <a:hlinkClick r:id="rId3"/>
              </a:rPr>
              <a:t>https://www.youtube.com/watch?v=</a:t>
            </a:r>
            <a:r>
              <a:rPr lang="en-US" dirty="0" smtClean="0">
                <a:latin typeface="Chalkboard"/>
                <a:cs typeface="Chalkboard"/>
                <a:hlinkClick r:id="rId3"/>
              </a:rPr>
              <a:t>MCqUESCoB1w</a:t>
            </a:r>
            <a:endParaRPr lang="en-US" dirty="0" smtClean="0">
              <a:latin typeface="Chalkboard"/>
              <a:cs typeface="Chalkboard"/>
            </a:endParaRPr>
          </a:p>
          <a:p>
            <a:r>
              <a:rPr lang="en-US" dirty="0" smtClean="0">
                <a:latin typeface="Chalkboard"/>
                <a:cs typeface="Chalkboard"/>
              </a:rPr>
              <a:t>Students walk around the room and pass the torch onto the next student</a:t>
            </a:r>
            <a:endParaRPr lang="en-US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999448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latin typeface="Chalkboard"/>
                <a:cs typeface="Chalkboard"/>
              </a:rPr>
              <a:t>Art </a:t>
            </a:r>
            <a:endParaRPr lang="en-US" sz="4800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4125438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>
                <a:latin typeface="Chalkboard"/>
                <a:cs typeface="Chalkboard"/>
              </a:rPr>
              <a:t>Greece Olympian Headwear </a:t>
            </a:r>
          </a:p>
          <a:p>
            <a:r>
              <a:rPr lang="en-US" sz="2000" dirty="0" smtClean="0">
                <a:latin typeface="Chalkboard"/>
                <a:cs typeface="Chalkboard"/>
              </a:rPr>
              <a:t>ART.4.1.5</a:t>
            </a:r>
          </a:p>
          <a:p>
            <a:endParaRPr lang="en-US" sz="2000" dirty="0" smtClean="0">
              <a:latin typeface="Chalkboard"/>
              <a:cs typeface="Chalkboard"/>
            </a:endParaRPr>
          </a:p>
          <a:p>
            <a:r>
              <a:rPr lang="en-US" sz="1400" dirty="0">
                <a:latin typeface="Chalkboard"/>
                <a:cs typeface="Chalkboard"/>
              </a:rPr>
              <a:t>Know how different visual art </a:t>
            </a:r>
            <a:r>
              <a:rPr lang="en-US" sz="1400" dirty="0" smtClean="0">
                <a:latin typeface="Chalkboard"/>
                <a:cs typeface="Chalkboard"/>
              </a:rPr>
              <a:t>media, techniques, </a:t>
            </a:r>
            <a:r>
              <a:rPr lang="en-US" sz="1400" dirty="0">
                <a:latin typeface="Chalkboard"/>
                <a:cs typeface="Chalkboard"/>
              </a:rPr>
              <a:t>and </a:t>
            </a:r>
            <a:r>
              <a:rPr lang="en-US" sz="1400" dirty="0" smtClean="0">
                <a:latin typeface="Chalkboard"/>
                <a:cs typeface="Chalkboard"/>
              </a:rPr>
              <a:t>processes </a:t>
            </a:r>
            <a:r>
              <a:rPr lang="en-US" sz="1400" dirty="0">
                <a:latin typeface="Chalkboard"/>
                <a:cs typeface="Chalkboard"/>
              </a:rPr>
              <a:t>are used </a:t>
            </a:r>
            <a:r>
              <a:rPr lang="en-US" sz="1400" dirty="0" smtClean="0">
                <a:latin typeface="Chalkboard"/>
                <a:cs typeface="Chalkboard"/>
              </a:rPr>
              <a:t>to communicate </a:t>
            </a:r>
            <a:r>
              <a:rPr lang="en-US" sz="1400" dirty="0">
                <a:latin typeface="Chalkboard"/>
                <a:cs typeface="Chalkboard"/>
              </a:rPr>
              <a:t>ideas, experience, and stories </a:t>
            </a:r>
            <a:endParaRPr lang="en-US" sz="1400" dirty="0" smtClean="0">
              <a:latin typeface="Chalkboard"/>
              <a:cs typeface="Chalkboard"/>
            </a:endParaRPr>
          </a:p>
          <a:p>
            <a:endParaRPr lang="en-US" sz="1400" dirty="0">
              <a:latin typeface="Chalkboard"/>
              <a:cs typeface="Chalkboard"/>
            </a:endParaRPr>
          </a:p>
          <a:p>
            <a:r>
              <a:rPr lang="en-US" sz="1700" dirty="0" smtClean="0">
                <a:latin typeface="Chalkboard"/>
                <a:cs typeface="Chalkboard"/>
              </a:rPr>
              <a:t>Students cut a “C” out of paper plate </a:t>
            </a:r>
          </a:p>
          <a:p>
            <a:r>
              <a:rPr lang="en-US" sz="1700" dirty="0" smtClean="0">
                <a:latin typeface="Chalkboard"/>
                <a:cs typeface="Chalkboard"/>
              </a:rPr>
              <a:t>Use green paper to cut many leaves </a:t>
            </a:r>
          </a:p>
          <a:p>
            <a:r>
              <a:rPr lang="en-US" sz="1700" dirty="0" smtClean="0">
                <a:latin typeface="Chalkboard"/>
                <a:cs typeface="Chalkboard"/>
              </a:rPr>
              <a:t>Use glue to glue on leaves to plate </a:t>
            </a:r>
          </a:p>
          <a:p>
            <a:r>
              <a:rPr lang="en-US" sz="1700" dirty="0" smtClean="0">
                <a:latin typeface="Chalkboard"/>
                <a:cs typeface="Chalkboard"/>
              </a:rPr>
              <a:t>This headwear was used in the Ancient Greece Olympic Games </a:t>
            </a:r>
          </a:p>
          <a:p>
            <a:pPr marL="114300" indent="0">
              <a:buNone/>
            </a:pPr>
            <a:endParaRPr lang="en-US" sz="1400" dirty="0"/>
          </a:p>
          <a:p>
            <a:endParaRPr lang="en-US" sz="2000" dirty="0"/>
          </a:p>
        </p:txBody>
      </p:sp>
      <p:pic>
        <p:nvPicPr>
          <p:cNvPr id="5" name="Content Placeholder 4" descr="7981fba8d88cb88044255c955bd595b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88" r="-144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89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latin typeface="Chalkboard"/>
                <a:cs typeface="Chalkboard"/>
              </a:rPr>
              <a:t>Art</a:t>
            </a:r>
            <a:endParaRPr lang="en-US" sz="4800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sz="3200" dirty="0" smtClean="0">
                <a:latin typeface="Chalkboard"/>
                <a:cs typeface="Chalkboard"/>
              </a:rPr>
              <a:t>Olympic Torch 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ART.4.3.1 </a:t>
            </a:r>
          </a:p>
          <a:p>
            <a:endParaRPr lang="en-US" dirty="0">
              <a:latin typeface="Chalkboard"/>
              <a:cs typeface="Chalkboard"/>
            </a:endParaRPr>
          </a:p>
          <a:p>
            <a:r>
              <a:rPr lang="en-US" sz="1400" dirty="0">
                <a:latin typeface="Chalkboard"/>
                <a:cs typeface="Chalkboard"/>
              </a:rPr>
              <a:t>Understand how a variety of subjects, themes, symbols and ideas* are incorporated in a selection of works of art </a:t>
            </a:r>
            <a:endParaRPr lang="en-US" sz="1400" dirty="0">
              <a:latin typeface="Chalkboard"/>
              <a:cs typeface="Chalkboard"/>
            </a:endParaRPr>
          </a:p>
          <a:p>
            <a:endParaRPr lang="en-US" sz="1400" dirty="0" smtClean="0">
              <a:latin typeface="Chalkboard"/>
              <a:cs typeface="Chalkboard"/>
            </a:endParaRPr>
          </a:p>
          <a:p>
            <a:r>
              <a:rPr lang="en-US" sz="2000" dirty="0" smtClean="0">
                <a:latin typeface="Chalkboard"/>
                <a:cs typeface="Chalkboard"/>
              </a:rPr>
              <a:t>Materials: enough toilet rolls for each student, tin foil, red, yellow, and orange tissue paper, glue, and scissors </a:t>
            </a:r>
          </a:p>
          <a:p>
            <a:r>
              <a:rPr lang="en-US" sz="2000" dirty="0" smtClean="0">
                <a:latin typeface="Chalkboard"/>
                <a:cs typeface="Chalkboard"/>
              </a:rPr>
              <a:t>Students wrap their toilet rolls in tin foil </a:t>
            </a:r>
          </a:p>
          <a:p>
            <a:r>
              <a:rPr lang="en-US" sz="2000" dirty="0" smtClean="0">
                <a:latin typeface="Chalkboard"/>
                <a:cs typeface="Chalkboard"/>
              </a:rPr>
              <a:t>Cut out flames from tissue colors and glue onto one side of toilet roll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sz="3000" dirty="0" smtClean="0">
                <a:latin typeface="Chalkboard"/>
                <a:cs typeface="Chalkboard"/>
              </a:rPr>
              <a:t>Olympic Trophies </a:t>
            </a:r>
          </a:p>
          <a:p>
            <a:r>
              <a:rPr lang="en-US" sz="2600" dirty="0" smtClean="0">
                <a:latin typeface="Chalkboard"/>
                <a:cs typeface="Chalkboard"/>
              </a:rPr>
              <a:t>ART.4.2.1</a:t>
            </a:r>
          </a:p>
          <a:p>
            <a:pPr marL="114300" indent="0">
              <a:buNone/>
            </a:pPr>
            <a:endParaRPr lang="en-US" dirty="0">
              <a:latin typeface="Chalkboard"/>
              <a:cs typeface="Chalkboard"/>
            </a:endParaRPr>
          </a:p>
          <a:p>
            <a:r>
              <a:rPr lang="en-US" sz="1500" dirty="0"/>
              <a:t>Know the different techniques* used to create* visual art </a:t>
            </a:r>
            <a:endParaRPr lang="en-US" sz="1500" dirty="0"/>
          </a:p>
          <a:p>
            <a:pPr marL="114300" indent="0">
              <a:buNone/>
            </a:pPr>
            <a:endParaRPr lang="en-US" sz="2200" dirty="0" smtClean="0">
              <a:latin typeface="Chalkboard"/>
              <a:cs typeface="Chalkboard"/>
            </a:endParaRPr>
          </a:p>
          <a:p>
            <a:r>
              <a:rPr lang="en-US" sz="2200" dirty="0" smtClean="0">
                <a:latin typeface="Chalkboard"/>
                <a:cs typeface="Chalkboard"/>
              </a:rPr>
              <a:t>Materials: foam base, wooden stick, tin foil, glue, paint (if want to), marker, and paper label for foam base</a:t>
            </a:r>
          </a:p>
          <a:p>
            <a:r>
              <a:rPr lang="en-US" sz="2200" dirty="0" smtClean="0">
                <a:latin typeface="Chalkboard"/>
                <a:cs typeface="Chalkboard"/>
              </a:rPr>
              <a:t>Students will be making their own their own figure sculpture out of tin foil and glue to wooden stick </a:t>
            </a:r>
          </a:p>
          <a:p>
            <a:r>
              <a:rPr lang="en-US" sz="2200" dirty="0" smtClean="0">
                <a:latin typeface="Chalkboard"/>
                <a:cs typeface="Chalkboard"/>
              </a:rPr>
              <a:t>Stick wood into foam base </a:t>
            </a:r>
          </a:p>
          <a:p>
            <a:r>
              <a:rPr lang="en-US" sz="2200" dirty="0" smtClean="0">
                <a:latin typeface="Chalkboard"/>
                <a:cs typeface="Chalkboard"/>
              </a:rPr>
              <a:t>Glue paper label onto base and write name, event winner, and date</a:t>
            </a:r>
          </a:p>
        </p:txBody>
      </p:sp>
    </p:spTree>
    <p:extLst>
      <p:ext uri="{BB962C8B-B14F-4D97-AF65-F5344CB8AC3E}">
        <p14:creationId xmlns:p14="http://schemas.microsoft.com/office/powerpoint/2010/main" val="2809849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latin typeface="Chalkboard"/>
                <a:cs typeface="Chalkboard"/>
              </a:rPr>
              <a:t>Physical Education</a:t>
            </a:r>
            <a:endParaRPr lang="en-US" sz="3200" dirty="0">
              <a:latin typeface="Chalkboard"/>
              <a:cs typeface="Chalkboard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Ring Toss – </a:t>
            </a:r>
            <a:r>
              <a:rPr lang="en-US" b="1" dirty="0"/>
              <a:t>3-5 rings</a:t>
            </a:r>
            <a:r>
              <a:rPr lang="en-US" dirty="0"/>
              <a:t> and a </a:t>
            </a:r>
            <a:r>
              <a:rPr lang="en-US" b="1" dirty="0"/>
              <a:t>bottle</a:t>
            </a:r>
            <a:r>
              <a:rPr lang="en-US" dirty="0"/>
              <a:t> or cylinder to hook the rings on </a:t>
            </a:r>
          </a:p>
          <a:p>
            <a:pPr lvl="0"/>
            <a:r>
              <a:rPr lang="en-US" dirty="0"/>
              <a:t>Olympic Balance Beam – </a:t>
            </a:r>
            <a:r>
              <a:rPr lang="en-US" b="1" dirty="0"/>
              <a:t>Tape</a:t>
            </a:r>
            <a:r>
              <a:rPr lang="en-US" dirty="0"/>
              <a:t> placed on the ground for students to balance </a:t>
            </a:r>
          </a:p>
          <a:p>
            <a:pPr lvl="0"/>
            <a:r>
              <a:rPr lang="en-US" dirty="0"/>
              <a:t>Balloon Badminton – </a:t>
            </a:r>
            <a:r>
              <a:rPr lang="en-US" b="1" dirty="0"/>
              <a:t>Two paper plates</a:t>
            </a:r>
            <a:r>
              <a:rPr lang="en-US" dirty="0"/>
              <a:t> taped onto two different </a:t>
            </a:r>
            <a:r>
              <a:rPr lang="en-US" b="1" dirty="0"/>
              <a:t>pop sickle sticks</a:t>
            </a:r>
            <a:r>
              <a:rPr lang="en-US" dirty="0"/>
              <a:t>; a blown up </a:t>
            </a:r>
            <a:r>
              <a:rPr lang="en-US" b="1" dirty="0"/>
              <a:t>balloon </a:t>
            </a:r>
            <a:endParaRPr lang="en-US" dirty="0"/>
          </a:p>
          <a:p>
            <a:pPr lvl="0"/>
            <a:r>
              <a:rPr lang="en-US" dirty="0"/>
              <a:t>Cotton Ball Shot Put – place </a:t>
            </a:r>
            <a:r>
              <a:rPr lang="en-US" b="1" dirty="0"/>
              <a:t>tape</a:t>
            </a:r>
            <a:r>
              <a:rPr lang="en-US" dirty="0"/>
              <a:t> on the ground; place a </a:t>
            </a:r>
            <a:r>
              <a:rPr lang="en-US" b="1" dirty="0"/>
              <a:t>bowl full of cotton balls</a:t>
            </a:r>
            <a:r>
              <a:rPr lang="en-US" dirty="0"/>
              <a:t> beside it </a:t>
            </a:r>
          </a:p>
          <a:p>
            <a:pPr lvl="0"/>
            <a:r>
              <a:rPr lang="en-US" dirty="0"/>
              <a:t>Olympic Stack the Cups – 25 (or so) </a:t>
            </a:r>
            <a:r>
              <a:rPr lang="en-US" b="1" dirty="0"/>
              <a:t>plastic cups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Cross Country Skiing – </a:t>
            </a:r>
            <a:r>
              <a:rPr lang="en-US" b="1" dirty="0"/>
              <a:t>4 long paper cut skis</a:t>
            </a:r>
            <a:endParaRPr lang="en-US" dirty="0"/>
          </a:p>
          <a:p>
            <a:pPr lvl="0"/>
            <a:r>
              <a:rPr lang="en-US" dirty="0"/>
              <a:t>There it blows – </a:t>
            </a:r>
            <a:r>
              <a:rPr lang="en-US" b="1" dirty="0"/>
              <a:t>2 plastic cups</a:t>
            </a:r>
            <a:r>
              <a:rPr lang="en-US" dirty="0"/>
              <a:t> and number of student </a:t>
            </a:r>
            <a:r>
              <a:rPr lang="en-US" b="1" dirty="0"/>
              <a:t>straws </a:t>
            </a:r>
            <a:endParaRPr lang="en-US" dirty="0"/>
          </a:p>
          <a:p>
            <a:pPr lvl="0"/>
            <a:r>
              <a:rPr lang="en-US" dirty="0"/>
              <a:t>Olympic Coloring – </a:t>
            </a:r>
            <a:r>
              <a:rPr lang="en-US" b="1" dirty="0"/>
              <a:t>page attached</a:t>
            </a:r>
            <a:r>
              <a:rPr lang="en-US" dirty="0"/>
              <a:t>: print out correct number of students Physical Education S1. E7. 2 – Balance </a:t>
            </a:r>
          </a:p>
          <a:p>
            <a:pPr lvl="0"/>
            <a:r>
              <a:rPr lang="en-US" dirty="0"/>
              <a:t>Physical Education S1. E13. 2 – Underhand throw </a:t>
            </a:r>
          </a:p>
          <a:p>
            <a:pPr lvl="0"/>
            <a:r>
              <a:rPr lang="en-US" dirty="0"/>
              <a:t>Physical Education S1. E14. 2 – Overhand throw </a:t>
            </a:r>
          </a:p>
          <a:p>
            <a:pPr lvl="0"/>
            <a:r>
              <a:rPr lang="en-US" dirty="0"/>
              <a:t>Physical Education S2. E2. 2 – Pathways, shapes, levels </a:t>
            </a:r>
          </a:p>
          <a:p>
            <a:pPr lvl="0"/>
            <a:r>
              <a:rPr lang="en-US" dirty="0"/>
              <a:t>Physical Education S4. E5. 2 – Rules and etiquette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3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Theme Study 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Welcome to the 1</a:t>
            </a:r>
            <a:r>
              <a:rPr lang="en-US" sz="2800" baseline="30000" dirty="0" smtClean="0">
                <a:solidFill>
                  <a:srgbClr val="FF0000"/>
                </a:solidFill>
                <a:latin typeface="Chalkboard"/>
                <a:cs typeface="Chalkboard"/>
              </a:rPr>
              <a:t>st</a:t>
            </a:r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 Grade Olympics! </a:t>
            </a:r>
          </a:p>
          <a:p>
            <a:pPr marL="114300" indent="0" algn="ctr">
              <a:buNone/>
            </a:pPr>
            <a:endParaRPr lang="en-US" dirty="0">
              <a:latin typeface="Chalkboard"/>
              <a:cs typeface="Chalkboard"/>
            </a:endParaRPr>
          </a:p>
          <a:p>
            <a:pPr marL="114300" indent="0" algn="ctr">
              <a:buNone/>
            </a:pPr>
            <a:r>
              <a:rPr lang="en-US" dirty="0" smtClean="0">
                <a:latin typeface="Chalkboard"/>
                <a:cs typeface="Chalkboard"/>
              </a:rPr>
              <a:t>As we travel through our week, we will discover together what Olympic games in the past were like. And we will compare it to what Olympics are like today!</a:t>
            </a:r>
          </a:p>
          <a:p>
            <a:pPr marL="114300" indent="0" algn="ctr">
              <a:buNone/>
            </a:pPr>
            <a:r>
              <a:rPr lang="en-US" dirty="0" smtClean="0">
                <a:latin typeface="Chalkboard"/>
                <a:cs typeface="Chalkboard"/>
              </a:rPr>
              <a:t>As we do that we will see how the games and events have evolved. </a:t>
            </a:r>
          </a:p>
          <a:p>
            <a:pPr marL="114300" indent="0" algn="ctr">
              <a:buNone/>
            </a:pPr>
            <a:r>
              <a:rPr lang="en-US" dirty="0" smtClean="0">
                <a:latin typeface="Chalkboard"/>
                <a:cs typeface="Chalkboard"/>
              </a:rPr>
              <a:t>We will also create our own Olympics within our classroom as we travel to the subjects of math, science, social studies, language arts, music, art, and physical education. </a:t>
            </a:r>
          </a:p>
          <a:p>
            <a:pPr marL="114300" indent="0" algn="ctr">
              <a:buNone/>
            </a:pPr>
            <a:endParaRPr lang="en-US" dirty="0" smtClean="0">
              <a:latin typeface="Chalkboard"/>
              <a:cs typeface="Chalkboard"/>
            </a:endParaRPr>
          </a:p>
          <a:p>
            <a:pPr marL="114300" indent="0" algn="ctr">
              <a:buNone/>
            </a:pPr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We will be training long and hard to achieve our goals – so come along with us as we jump, swim, ski, and sprint into these events! </a:t>
            </a:r>
            <a:endParaRPr lang="en-US" sz="2400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974396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Language Arts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Chalkboard"/>
                <a:cs typeface="Chalkboard"/>
              </a:rPr>
              <a:t>Reading LR.2</a:t>
            </a:r>
          </a:p>
          <a:p>
            <a:pPr marL="114300" indent="0" algn="ctr">
              <a:buNone/>
            </a:pPr>
            <a:r>
              <a:rPr lang="en-US" sz="1400" dirty="0">
                <a:solidFill>
                  <a:srgbClr val="FF0000"/>
                </a:solidFill>
                <a:latin typeface="Chalkboard"/>
                <a:cs typeface="Chalkboard"/>
              </a:rPr>
              <a:t>Retell stories, including key details, and demonstrate understanding of their central message or lesson </a:t>
            </a:r>
            <a:endParaRPr lang="en-US" sz="1400" dirty="0" smtClean="0">
              <a:solidFill>
                <a:srgbClr val="FF0000"/>
              </a:solidFill>
              <a:latin typeface="Chalkboard"/>
              <a:cs typeface="Chalkboard"/>
            </a:endParaRPr>
          </a:p>
          <a:p>
            <a:pPr marL="114300" indent="0" algn="ctr">
              <a:buNone/>
            </a:pPr>
            <a:endParaRPr lang="en-US" sz="1200" dirty="0">
              <a:solidFill>
                <a:srgbClr val="FF0000"/>
              </a:solidFill>
              <a:latin typeface="Chalkboard"/>
              <a:cs typeface="Chalkboard"/>
            </a:endParaRPr>
          </a:p>
          <a:p>
            <a:r>
              <a:rPr lang="en-US" sz="1800" dirty="0" smtClean="0">
                <a:solidFill>
                  <a:srgbClr val="000000"/>
                </a:solidFill>
                <a:latin typeface="Chalkboard"/>
                <a:cs typeface="Chalkboard"/>
              </a:rPr>
              <a:t>Read the book “The Dinosaur Games” by David Bedford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Chalkboard"/>
                <a:cs typeface="Chalkboard"/>
              </a:rPr>
              <a:t>In the Dinosaur Medal beside, have students draw themselves winning one of the events in the book  </a:t>
            </a:r>
          </a:p>
          <a:p>
            <a:endParaRPr lang="en-US" sz="1800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endParaRPr lang="en-US" sz="16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pPr marL="114300" indent="0" algn="ctr">
              <a:buNone/>
            </a:pPr>
            <a:endParaRPr lang="en-US" sz="1200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pic>
        <p:nvPicPr>
          <p:cNvPr id="5" name="Content Placeholder 4" descr="medal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77" b="-13777"/>
          <a:stretch>
            <a:fillRect/>
          </a:stretch>
        </p:blipFill>
        <p:spPr/>
      </p:pic>
      <p:pic>
        <p:nvPicPr>
          <p:cNvPr id="7" name="Picture 6" descr="DinosaurGames32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08" y="5028109"/>
            <a:ext cx="1640430" cy="164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37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Language Arts</a:t>
            </a:r>
            <a:endParaRPr lang="en-US" dirty="0">
              <a:latin typeface="Chalkboard"/>
              <a:cs typeface="Chalkboard"/>
            </a:endParaRPr>
          </a:p>
        </p:txBody>
      </p:sp>
      <p:pic>
        <p:nvPicPr>
          <p:cNvPr id="6" name="Content Placeholder 5" descr="Screen Shot 2015-12-09 at 12.36.45 A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14" b="-4753"/>
          <a:stretch/>
        </p:blipFill>
        <p:spPr>
          <a:xfrm>
            <a:off x="1204579" y="1153802"/>
            <a:ext cx="6035989" cy="375989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" y="4596006"/>
            <a:ext cx="8484426" cy="2261994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Chalkboard"/>
                <a:cs typeface="Chalkboard"/>
              </a:rPr>
              <a:t>Writing.3 </a:t>
            </a:r>
          </a:p>
          <a:p>
            <a:pPr marL="114300" indent="0" algn="ctr">
              <a:buNone/>
            </a:pPr>
            <a:r>
              <a:rPr lang="en-US" sz="1400" dirty="0">
                <a:solidFill>
                  <a:srgbClr val="FF0000"/>
                </a:solidFill>
                <a:latin typeface="Chalkboard"/>
                <a:cs typeface="Chalkboard"/>
              </a:rPr>
              <a:t>Write narratives in which they recount two or more appropriately sequenced events, include some details regarding what happened </a:t>
            </a:r>
          </a:p>
          <a:p>
            <a:endParaRPr lang="en-US" sz="1400" dirty="0">
              <a:solidFill>
                <a:srgbClr val="FF0000"/>
              </a:solidFill>
              <a:latin typeface="Chalkboard"/>
              <a:cs typeface="Chalkboard"/>
            </a:endParaRPr>
          </a:p>
          <a:p>
            <a:pPr algn="ctr"/>
            <a:r>
              <a:rPr lang="en-US" sz="1800" dirty="0" smtClean="0"/>
              <a:t>Students are to pick a writing prompt listed above </a:t>
            </a:r>
          </a:p>
          <a:p>
            <a:pPr algn="ctr"/>
            <a:r>
              <a:rPr lang="en-US" sz="1800" dirty="0" smtClean="0"/>
              <a:t>During Writers Workshop –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graders are writing about a made up experience they had based on prompts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32846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Language Arts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Chalkboard"/>
                <a:cs typeface="Chalkboard"/>
              </a:rPr>
              <a:t>Listening SL.1 </a:t>
            </a:r>
          </a:p>
          <a:p>
            <a:pPr marL="114300" indent="0" algn="ctr">
              <a:buNone/>
            </a:pPr>
            <a:r>
              <a:rPr lang="en-US" sz="2000" dirty="0">
                <a:solidFill>
                  <a:srgbClr val="FF0000"/>
                </a:solidFill>
                <a:latin typeface="Chalkboard"/>
                <a:cs typeface="Chalkboard"/>
              </a:rPr>
              <a:t>Participate in collaborative conversations </a:t>
            </a:r>
          </a:p>
          <a:p>
            <a:pPr marL="114300" indent="0">
              <a:buNone/>
            </a:pPr>
            <a:endParaRPr lang="en-US" sz="1600" dirty="0" smtClean="0">
              <a:latin typeface="Chalkboard"/>
              <a:cs typeface="Chalkboard"/>
            </a:endParaRPr>
          </a:p>
          <a:p>
            <a:r>
              <a:rPr lang="en-US" sz="1800" dirty="0" smtClean="0">
                <a:solidFill>
                  <a:srgbClr val="000000"/>
                </a:solidFill>
                <a:latin typeface="Chalkboard"/>
                <a:cs typeface="Chalkboard"/>
              </a:rPr>
              <a:t>Read “G is for Gold Medal” by Brad Herzog 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Chalkboard"/>
                <a:cs typeface="Chalkboard"/>
              </a:rPr>
              <a:t>Write questions on board (with picture cues) that reflect on the book 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Chalkboard"/>
                <a:cs typeface="Chalkboard"/>
              </a:rPr>
              <a:t>Pair students up and allow to move around to the room together 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Chalkboard"/>
                <a:cs typeface="Chalkboard"/>
              </a:rPr>
              <a:t>Students should be forming collaborative conversations </a:t>
            </a:r>
          </a:p>
        </p:txBody>
      </p:sp>
    </p:spTree>
    <p:extLst>
      <p:ext uri="{BB962C8B-B14F-4D97-AF65-F5344CB8AC3E}">
        <p14:creationId xmlns:p14="http://schemas.microsoft.com/office/powerpoint/2010/main" val="2519155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Language Arts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Chalkboard"/>
                <a:cs typeface="Chalkboard"/>
              </a:rPr>
              <a:t>Talking SL.2 </a:t>
            </a:r>
          </a:p>
          <a:p>
            <a:pPr marL="114300" indent="0" algn="ctr">
              <a:buNone/>
            </a:pPr>
            <a:r>
              <a:rPr lang="en-US" sz="2000" dirty="0">
                <a:solidFill>
                  <a:srgbClr val="FF0000"/>
                </a:solidFill>
                <a:latin typeface="Chalkboard"/>
                <a:cs typeface="Chalkboard"/>
              </a:rPr>
              <a:t>Ask and answer questions about key details in a text read </a:t>
            </a:r>
            <a:r>
              <a:rPr lang="en-US" sz="2000" dirty="0" smtClean="0">
                <a:solidFill>
                  <a:srgbClr val="FF0000"/>
                </a:solidFill>
                <a:latin typeface="Chalkboard"/>
                <a:cs typeface="Chalkboard"/>
              </a:rPr>
              <a:t>aloud</a:t>
            </a:r>
          </a:p>
          <a:p>
            <a:pPr marL="114300" indent="0">
              <a:buNone/>
            </a:pPr>
            <a:endParaRPr lang="en-US" sz="1800" dirty="0" smtClean="0">
              <a:solidFill>
                <a:srgbClr val="FF0000"/>
              </a:solidFill>
              <a:latin typeface="Chalkboard"/>
              <a:cs typeface="Chalkboard"/>
            </a:endParaRPr>
          </a:p>
          <a:p>
            <a:r>
              <a:rPr lang="en-US" sz="1800" dirty="0" smtClean="0">
                <a:latin typeface="Chalkboard"/>
                <a:cs typeface="Chalkboard"/>
              </a:rPr>
              <a:t>A</a:t>
            </a:r>
            <a:r>
              <a:rPr lang="en-US" sz="1800" dirty="0">
                <a:latin typeface="Chalkboard"/>
                <a:cs typeface="Chalkboard"/>
              </a:rPr>
              <a:t>fter reading </a:t>
            </a:r>
            <a:r>
              <a:rPr lang="en-US" sz="1800" dirty="0">
                <a:latin typeface="Chalkboard"/>
                <a:cs typeface="Chalkboard"/>
              </a:rPr>
              <a:t>“Through Time: Olympics” By Richard Platt</a:t>
            </a:r>
          </a:p>
          <a:p>
            <a:r>
              <a:rPr lang="en-US" sz="1800" dirty="0" smtClean="0">
                <a:latin typeface="Chalkboard"/>
                <a:cs typeface="Chalkboard"/>
              </a:rPr>
              <a:t>Get enough computers for the number of pods </a:t>
            </a:r>
          </a:p>
          <a:p>
            <a:r>
              <a:rPr lang="en-US" sz="1800" dirty="0" smtClean="0">
                <a:latin typeface="Chalkboard"/>
                <a:cs typeface="Chalkboard"/>
              </a:rPr>
              <a:t>Each pod will be the team on Kahoot </a:t>
            </a:r>
          </a:p>
          <a:p>
            <a:r>
              <a:rPr lang="en-US" sz="1800" dirty="0" smtClean="0">
                <a:latin typeface="Chalkboard"/>
                <a:cs typeface="Chalkboard"/>
              </a:rPr>
              <a:t>Have computers up in back with Kahoot on and pin in already </a:t>
            </a:r>
          </a:p>
          <a:p>
            <a:r>
              <a:rPr lang="en-US" sz="1800" dirty="0" smtClean="0">
                <a:latin typeface="Chalkboard"/>
                <a:cs typeface="Chalkboard"/>
              </a:rPr>
              <a:t>Read through the questions </a:t>
            </a:r>
          </a:p>
          <a:p>
            <a:r>
              <a:rPr lang="en-US" sz="1800" dirty="0" smtClean="0">
                <a:latin typeface="Chalkboard"/>
                <a:cs typeface="Chalkboard"/>
              </a:rPr>
              <a:t>Pods work together by talking to answer the correct question bout “Through Time: Olympics”  </a:t>
            </a:r>
            <a:endParaRPr lang="en-US" sz="1800" dirty="0">
              <a:latin typeface="Chalkboard"/>
              <a:cs typeface="Chalkboard"/>
            </a:endParaRPr>
          </a:p>
          <a:p>
            <a:pPr marL="114300" indent="0" algn="ctr">
              <a:buNone/>
            </a:pPr>
            <a:r>
              <a:rPr lang="en-US" sz="1800" dirty="0">
                <a:solidFill>
                  <a:srgbClr val="FF0000"/>
                </a:solidFill>
                <a:latin typeface="Chalkboard"/>
                <a:cs typeface="Chalkboar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7650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Language Arts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5814468" cy="4590288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Chalkboard"/>
                <a:cs typeface="Chalkboard"/>
              </a:rPr>
              <a:t>Viewing RI.7 </a:t>
            </a:r>
          </a:p>
          <a:p>
            <a:pPr marL="114300" indent="0">
              <a:buNone/>
            </a:pPr>
            <a:r>
              <a:rPr lang="en-US" sz="2300" dirty="0">
                <a:latin typeface="Chalkboard"/>
                <a:cs typeface="Chalkboard"/>
              </a:rPr>
              <a:t>Use the illustrations and </a:t>
            </a:r>
            <a:endParaRPr lang="en-US" sz="2300" dirty="0" smtClean="0">
              <a:latin typeface="Chalkboard"/>
              <a:cs typeface="Chalkboard"/>
            </a:endParaRPr>
          </a:p>
          <a:p>
            <a:pPr marL="114300" indent="0">
              <a:buNone/>
            </a:pPr>
            <a:r>
              <a:rPr lang="en-US" sz="2300" dirty="0" smtClean="0">
                <a:latin typeface="Chalkboard"/>
                <a:cs typeface="Chalkboard"/>
              </a:rPr>
              <a:t>details </a:t>
            </a:r>
            <a:r>
              <a:rPr lang="en-US" sz="2300" dirty="0">
                <a:latin typeface="Chalkboard"/>
                <a:cs typeface="Chalkboard"/>
              </a:rPr>
              <a:t>in </a:t>
            </a:r>
            <a:endParaRPr lang="en-US" sz="2300" dirty="0" smtClean="0">
              <a:latin typeface="Chalkboard"/>
              <a:cs typeface="Chalkboard"/>
            </a:endParaRPr>
          </a:p>
          <a:p>
            <a:pPr marL="114300" indent="0">
              <a:buNone/>
            </a:pPr>
            <a:r>
              <a:rPr lang="en-US" sz="2300" dirty="0" smtClean="0">
                <a:latin typeface="Chalkboard"/>
                <a:cs typeface="Chalkboard"/>
              </a:rPr>
              <a:t>a </a:t>
            </a:r>
            <a:r>
              <a:rPr lang="en-US" sz="2300" dirty="0">
                <a:latin typeface="Chalkboard"/>
                <a:cs typeface="Chalkboard"/>
              </a:rPr>
              <a:t>text to describe </a:t>
            </a:r>
            <a:endParaRPr lang="en-US" sz="2300" dirty="0" smtClean="0">
              <a:latin typeface="Chalkboard"/>
              <a:cs typeface="Chalkboard"/>
            </a:endParaRPr>
          </a:p>
          <a:p>
            <a:pPr marL="114300" indent="0">
              <a:buNone/>
            </a:pPr>
            <a:r>
              <a:rPr lang="en-US" sz="2300" dirty="0" smtClean="0">
                <a:latin typeface="Chalkboard"/>
                <a:cs typeface="Chalkboard"/>
              </a:rPr>
              <a:t>its </a:t>
            </a:r>
            <a:r>
              <a:rPr lang="en-US" sz="2300" dirty="0">
                <a:latin typeface="Chalkboard"/>
                <a:cs typeface="Chalkboard"/>
              </a:rPr>
              <a:t>key ideas </a:t>
            </a:r>
            <a:endParaRPr lang="en-US" sz="2300" dirty="0">
              <a:latin typeface="Chalkboard"/>
              <a:cs typeface="Chalkboard"/>
            </a:endParaRPr>
          </a:p>
          <a:p>
            <a:pPr marL="114300" indent="0">
              <a:buNone/>
            </a:pPr>
            <a:endParaRPr lang="en-US" sz="3600" dirty="0" smtClean="0">
              <a:hlinkClick r:id="rId2"/>
            </a:endParaRPr>
          </a:p>
          <a:p>
            <a:pPr marL="114300" indent="0">
              <a:buNone/>
            </a:pPr>
            <a:endParaRPr lang="en-US" sz="3600" dirty="0">
              <a:hlinkClick r:id="rId2"/>
            </a:endParaRPr>
          </a:p>
          <a:p>
            <a:pPr marL="114300" indent="0">
              <a:buNone/>
            </a:pPr>
            <a:r>
              <a:rPr lang="en-US" sz="3600" dirty="0" smtClean="0">
                <a:hlinkClick r:id="rId2"/>
              </a:rPr>
              <a:t>https</a:t>
            </a:r>
            <a:r>
              <a:rPr lang="en-US" sz="3600" dirty="0">
                <a:hlinkClick r:id="rId2"/>
              </a:rPr>
              <a:t>://www.youtube.com/watch?v=EGI3WWvicqw</a:t>
            </a:r>
            <a:endParaRPr lang="en-US" sz="3600" dirty="0"/>
          </a:p>
          <a:p>
            <a:pPr marL="114300" indent="0">
              <a:buNone/>
            </a:pPr>
            <a:endParaRPr lang="en-US" sz="3600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pic>
        <p:nvPicPr>
          <p:cNvPr id="5" name="Content Placeholder 4" descr="Screen Shot 2015-12-09 at 1.07.49 AM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33" b="-4093"/>
          <a:stretch/>
        </p:blipFill>
        <p:spPr>
          <a:xfrm rot="634986">
            <a:off x="5073930" y="1716030"/>
            <a:ext cx="3475631" cy="2442866"/>
          </a:xfrm>
        </p:spPr>
      </p:pic>
    </p:spTree>
    <p:extLst>
      <p:ext uri="{BB962C8B-B14F-4D97-AF65-F5344CB8AC3E}">
        <p14:creationId xmlns:p14="http://schemas.microsoft.com/office/powerpoint/2010/main" val="1511504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Language Art Strategies 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900" dirty="0">
                <a:solidFill>
                  <a:srgbClr val="FF0000"/>
                </a:solidFill>
                <a:latin typeface="Chalkboard"/>
                <a:cs typeface="Chalkboard"/>
              </a:rPr>
              <a:t>Activate background knowledge: </a:t>
            </a:r>
            <a:r>
              <a:rPr lang="en-US" sz="2900" dirty="0">
                <a:latin typeface="Chalkboard"/>
                <a:cs typeface="Chalkboard"/>
              </a:rPr>
              <a:t>Students will think about what they already know about </a:t>
            </a:r>
            <a:r>
              <a:rPr lang="en-US" sz="2900" dirty="0" smtClean="0">
                <a:latin typeface="Chalkboard"/>
                <a:cs typeface="Chalkboard"/>
              </a:rPr>
              <a:t>games and sporting events </a:t>
            </a:r>
            <a:endParaRPr lang="en-US" sz="2900" dirty="0">
              <a:latin typeface="Chalkboard"/>
              <a:cs typeface="Chalkboard"/>
            </a:endParaRPr>
          </a:p>
          <a:p>
            <a:r>
              <a:rPr lang="en-US" sz="2900" dirty="0">
                <a:solidFill>
                  <a:srgbClr val="FF0000"/>
                </a:solidFill>
                <a:latin typeface="Chalkboard"/>
                <a:cs typeface="Chalkboard"/>
              </a:rPr>
              <a:t>Connect</a:t>
            </a:r>
            <a:r>
              <a:rPr lang="en-US" sz="2900" dirty="0">
                <a:latin typeface="Chalkboard"/>
                <a:cs typeface="Chalkboard"/>
              </a:rPr>
              <a:t>: Students will make connections between their personal experiences </a:t>
            </a:r>
            <a:r>
              <a:rPr lang="en-US" sz="2900" dirty="0" smtClean="0">
                <a:latin typeface="Chalkboard"/>
                <a:cs typeface="Chalkboard"/>
              </a:rPr>
              <a:t>of sports and Olympics</a:t>
            </a:r>
            <a:endParaRPr lang="en-US" sz="2900" dirty="0">
              <a:latin typeface="Chalkboard"/>
              <a:cs typeface="Chalkboard"/>
            </a:endParaRPr>
          </a:p>
          <a:p>
            <a:r>
              <a:rPr lang="en-US" sz="2900" dirty="0">
                <a:solidFill>
                  <a:srgbClr val="FF0000"/>
                </a:solidFill>
                <a:latin typeface="Chalkboard"/>
                <a:cs typeface="Chalkboard"/>
              </a:rPr>
              <a:t>Draw inferences</a:t>
            </a:r>
            <a:r>
              <a:rPr lang="en-US" sz="2900" dirty="0">
                <a:latin typeface="Chalkboard"/>
                <a:cs typeface="Chalkboard"/>
              </a:rPr>
              <a:t>: Students will use their background </a:t>
            </a:r>
            <a:r>
              <a:rPr lang="en-US" sz="2900" dirty="0" smtClean="0">
                <a:latin typeface="Chalkboard"/>
                <a:cs typeface="Chalkboard"/>
              </a:rPr>
              <a:t>knowledge of history to create the Olympic timeline </a:t>
            </a:r>
            <a:endParaRPr lang="en-US" sz="2900" dirty="0">
              <a:latin typeface="Chalkboard"/>
              <a:cs typeface="Chalkboar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halkboard"/>
                <a:cs typeface="Chalkboard"/>
              </a:rPr>
              <a:t>Revise</a:t>
            </a:r>
            <a:r>
              <a:rPr lang="en-US" dirty="0">
                <a:latin typeface="Chalkboard"/>
                <a:cs typeface="Chalkboard"/>
              </a:rPr>
              <a:t>: Students will </a:t>
            </a:r>
            <a:r>
              <a:rPr lang="en-US" dirty="0" smtClean="0">
                <a:latin typeface="Chalkboard"/>
                <a:cs typeface="Chalkboard"/>
              </a:rPr>
              <a:t>make sure their narrative writing makes sense and will make </a:t>
            </a:r>
            <a:r>
              <a:rPr lang="en-US" dirty="0">
                <a:latin typeface="Chalkboard"/>
                <a:cs typeface="Chalkboard"/>
              </a:rPr>
              <a:t>changes to their writing </a:t>
            </a:r>
            <a:r>
              <a:rPr lang="en-US" dirty="0" smtClean="0">
                <a:latin typeface="Chalkboard"/>
                <a:cs typeface="Chalkboard"/>
              </a:rPr>
              <a:t>prompts if needed. </a:t>
            </a:r>
            <a:endParaRPr lang="en-US" dirty="0">
              <a:latin typeface="Chalkboard"/>
              <a:cs typeface="Chalkboard"/>
            </a:endParaRPr>
          </a:p>
          <a:p>
            <a:r>
              <a:rPr lang="en-US" dirty="0">
                <a:solidFill>
                  <a:srgbClr val="FF0000"/>
                </a:solidFill>
                <a:latin typeface="Chalkboard"/>
                <a:cs typeface="Chalkboard"/>
              </a:rPr>
              <a:t>Set goals: </a:t>
            </a:r>
            <a:r>
              <a:rPr lang="en-US" dirty="0">
                <a:latin typeface="Chalkboard"/>
                <a:cs typeface="Chalkboard"/>
              </a:rPr>
              <a:t>Students </a:t>
            </a:r>
            <a:r>
              <a:rPr lang="en-US" dirty="0" smtClean="0">
                <a:latin typeface="Chalkboard"/>
                <a:cs typeface="Chalkboard"/>
              </a:rPr>
              <a:t>have set goals in the previous week about what they want to grasp and learn about the Olympics </a:t>
            </a:r>
            <a:endParaRPr lang="en-US" dirty="0">
              <a:latin typeface="Chalkboard"/>
              <a:cs typeface="Chalkboard"/>
            </a:endParaRPr>
          </a:p>
          <a:p>
            <a:r>
              <a:rPr lang="en-US" dirty="0">
                <a:solidFill>
                  <a:srgbClr val="FF0000"/>
                </a:solidFill>
                <a:latin typeface="Chalkboard"/>
                <a:cs typeface="Chalkboard"/>
              </a:rPr>
              <a:t>Play with language</a:t>
            </a:r>
            <a:r>
              <a:rPr lang="en-US" dirty="0">
                <a:latin typeface="Chalkboard"/>
                <a:cs typeface="Chalkboard"/>
              </a:rPr>
              <a:t>: Students will use language creatively in their written </a:t>
            </a:r>
            <a:r>
              <a:rPr lang="en-US" dirty="0" smtClean="0">
                <a:latin typeface="Chalkboard"/>
                <a:cs typeface="Chalkboard"/>
              </a:rPr>
              <a:t>narratives and science observations </a:t>
            </a:r>
            <a:endParaRPr lang="en-US" sz="2000" dirty="0">
              <a:latin typeface="Chalkboard"/>
              <a:cs typeface="Chalkboar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487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Assessments 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halkboard"/>
                <a:cs typeface="Chalkboard"/>
              </a:rPr>
              <a:t>Worksheets </a:t>
            </a:r>
          </a:p>
          <a:p>
            <a:r>
              <a:rPr lang="en-US" dirty="0" smtClean="0">
                <a:latin typeface="Chalkboard"/>
                <a:cs typeface="Chalkboard"/>
              </a:rPr>
              <a:t>Game Involvement </a:t>
            </a:r>
          </a:p>
          <a:p>
            <a:r>
              <a:rPr lang="en-US" dirty="0" smtClean="0">
                <a:latin typeface="Chalkboard"/>
                <a:cs typeface="Chalkboard"/>
              </a:rPr>
              <a:t>Reflective Thinking </a:t>
            </a:r>
          </a:p>
          <a:p>
            <a:r>
              <a:rPr lang="en-US" dirty="0" smtClean="0">
                <a:latin typeface="Chalkboard"/>
                <a:cs typeface="Chalkboard"/>
              </a:rPr>
              <a:t>Active Participating </a:t>
            </a:r>
          </a:p>
          <a:p>
            <a:r>
              <a:rPr lang="en-US" dirty="0" smtClean="0">
                <a:latin typeface="Chalkboard"/>
                <a:cs typeface="Chalkboard"/>
              </a:rPr>
              <a:t>Active Involvement </a:t>
            </a:r>
          </a:p>
          <a:p>
            <a:r>
              <a:rPr lang="en-US" dirty="0" smtClean="0">
                <a:latin typeface="Chalkboard"/>
                <a:cs typeface="Chalkboard"/>
              </a:rPr>
              <a:t>Formulating Questions </a:t>
            </a:r>
          </a:p>
          <a:p>
            <a:r>
              <a:rPr lang="en-US" dirty="0" smtClean="0">
                <a:latin typeface="Chalkboard"/>
                <a:cs typeface="Chalkboard"/>
              </a:rPr>
              <a:t>Student-Student Communication </a:t>
            </a:r>
          </a:p>
          <a:p>
            <a:r>
              <a:rPr lang="en-US" dirty="0" smtClean="0">
                <a:latin typeface="Chalkboard"/>
                <a:cs typeface="Chalkboard"/>
              </a:rPr>
              <a:t>Creating similar scenarios </a:t>
            </a:r>
          </a:p>
          <a:p>
            <a:r>
              <a:rPr lang="en-US" dirty="0" smtClean="0">
                <a:latin typeface="Chalkboard"/>
                <a:cs typeface="Chalkboard"/>
              </a:rPr>
              <a:t>Analyzing past and new information </a:t>
            </a:r>
          </a:p>
          <a:p>
            <a:r>
              <a:rPr lang="en-US" dirty="0" smtClean="0">
                <a:latin typeface="Chalkboard"/>
                <a:cs typeface="Chalkboard"/>
              </a:rPr>
              <a:t>Comparing and Contrasting </a:t>
            </a:r>
          </a:p>
          <a:p>
            <a:r>
              <a:rPr lang="en-US" dirty="0" smtClean="0">
                <a:latin typeface="Chalkboard"/>
                <a:cs typeface="Chalkboard"/>
              </a:rPr>
              <a:t>Applying new information to old schema </a:t>
            </a:r>
          </a:p>
          <a:p>
            <a:r>
              <a:rPr lang="en-US" dirty="0" smtClean="0">
                <a:latin typeface="Chalkboard"/>
                <a:cs typeface="Chalkboard"/>
              </a:rPr>
              <a:t>Building hands on art pieces</a:t>
            </a:r>
          </a:p>
          <a:p>
            <a:r>
              <a:rPr lang="en-US" dirty="0" smtClean="0">
                <a:latin typeface="Chalkboard"/>
                <a:cs typeface="Chalkboard"/>
              </a:rPr>
              <a:t>Active Moving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assessment-clipart-4784775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7608">
            <a:off x="5298878" y="1790499"/>
            <a:ext cx="228600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10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Technology 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Kahoot.com</a:t>
            </a:r>
            <a:endParaRPr lang="en-US" dirty="0" smtClean="0"/>
          </a:p>
          <a:p>
            <a:r>
              <a:rPr lang="en-US" sz="2400" dirty="0">
                <a:hlinkClick r:id="rId2"/>
              </a:rPr>
              <a:t>https://www.youtube.com/watch?v=EGI3WWvicqw</a:t>
            </a:r>
            <a:endParaRPr lang="en-US" sz="2400" dirty="0"/>
          </a:p>
          <a:p>
            <a:r>
              <a:rPr lang="en-US" dirty="0">
                <a:hlinkClick r:id="rId3"/>
              </a:rPr>
              <a:t>http://www.enchantedlearning.com/olympics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History Readings on Olympics </a:t>
            </a:r>
          </a:p>
          <a:p>
            <a:r>
              <a:rPr lang="en-US" dirty="0">
                <a:hlinkClick r:id="rId4"/>
              </a:rPr>
              <a:t>http://www.primarygames.com/socstudies/olympics/</a:t>
            </a:r>
            <a:r>
              <a:rPr lang="en-US" dirty="0" smtClean="0">
                <a:hlinkClick r:id="rId4"/>
              </a:rPr>
              <a:t>games.htm</a:t>
            </a:r>
            <a:endParaRPr lang="en-US" dirty="0" smtClean="0"/>
          </a:p>
          <a:p>
            <a:pPr lvl="1"/>
            <a:r>
              <a:rPr lang="en-US" dirty="0" smtClean="0"/>
              <a:t>FUN interactive online Olympic games </a:t>
            </a:r>
          </a:p>
          <a:p>
            <a:r>
              <a:rPr lang="en-US" dirty="0">
                <a:hlinkClick r:id="rId5"/>
              </a:rPr>
              <a:t>http://www.roundgames.com/onlinegame/Olympic+</a:t>
            </a:r>
            <a:r>
              <a:rPr lang="en-US" dirty="0" smtClean="0">
                <a:hlinkClick r:id="rId5"/>
              </a:rPr>
              <a:t>Games</a:t>
            </a:r>
            <a:endParaRPr lang="en-US" dirty="0" smtClean="0"/>
          </a:p>
          <a:p>
            <a:pPr lvl="1"/>
            <a:r>
              <a:rPr lang="en-US" dirty="0" smtClean="0"/>
              <a:t>FUN interactive online Olympic games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07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Grouping Patterns 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sz="3200" dirty="0">
                <a:solidFill>
                  <a:srgbClr val="B523B4"/>
                </a:solidFill>
                <a:latin typeface="Chalkboard"/>
                <a:cs typeface="Chalkboard"/>
              </a:rPr>
              <a:t>Purple – </a:t>
            </a:r>
            <a:r>
              <a:rPr lang="en-US" sz="3200" dirty="0" smtClean="0">
                <a:solidFill>
                  <a:srgbClr val="B523B4"/>
                </a:solidFill>
                <a:latin typeface="Chalkboard"/>
                <a:cs typeface="Chalkboard"/>
              </a:rPr>
              <a:t>Students are Paired</a:t>
            </a:r>
          </a:p>
          <a:p>
            <a:pPr marL="114300" indent="0" algn="ctr">
              <a:buNone/>
            </a:pPr>
            <a:endParaRPr lang="en-US" sz="3200" dirty="0">
              <a:latin typeface="Chalkboard"/>
              <a:cs typeface="Chalkboard"/>
            </a:endParaRPr>
          </a:p>
          <a:p>
            <a:pPr marL="114300" indent="0" algn="ctr">
              <a:buNone/>
            </a:pPr>
            <a:r>
              <a:rPr lang="en-US" sz="3200" dirty="0">
                <a:solidFill>
                  <a:srgbClr val="FF0000"/>
                </a:solidFill>
                <a:latin typeface="Chalkboard"/>
                <a:cs typeface="Chalkboard"/>
              </a:rPr>
              <a:t>Red – </a:t>
            </a:r>
            <a:r>
              <a:rPr lang="en-US" sz="3200" dirty="0" smtClean="0">
                <a:solidFill>
                  <a:srgbClr val="FF0000"/>
                </a:solidFill>
                <a:latin typeface="Chalkboard"/>
                <a:cs typeface="Chalkboard"/>
              </a:rPr>
              <a:t>Students work Individually  </a:t>
            </a:r>
          </a:p>
          <a:p>
            <a:pPr marL="114300" indent="0" algn="ctr">
              <a:buNone/>
            </a:pPr>
            <a:endParaRPr lang="en-US" sz="3200" dirty="0">
              <a:latin typeface="Chalkboard"/>
              <a:cs typeface="Chalkboard"/>
            </a:endParaRPr>
          </a:p>
          <a:p>
            <a:pPr marL="114300" indent="0" algn="ctr">
              <a:buNone/>
            </a:pPr>
            <a:r>
              <a:rPr lang="en-US" sz="3200" dirty="0">
                <a:solidFill>
                  <a:srgbClr val="008000"/>
                </a:solidFill>
                <a:latin typeface="Chalkboard"/>
                <a:cs typeface="Chalkboard"/>
              </a:rPr>
              <a:t>Green – </a:t>
            </a:r>
            <a:r>
              <a:rPr lang="en-US" sz="3200" dirty="0" smtClean="0">
                <a:solidFill>
                  <a:srgbClr val="008000"/>
                </a:solidFill>
                <a:latin typeface="Chalkboard"/>
                <a:cs typeface="Chalkboard"/>
              </a:rPr>
              <a:t>Students are placed in Pods </a:t>
            </a:r>
          </a:p>
          <a:p>
            <a:pPr marL="114300" indent="0" algn="ctr">
              <a:buNone/>
            </a:pPr>
            <a:endParaRPr lang="en-US" sz="3200" dirty="0">
              <a:latin typeface="Chalkboard"/>
              <a:cs typeface="Chalkboard"/>
            </a:endParaRPr>
          </a:p>
          <a:p>
            <a:pPr marL="114300" indent="0" algn="ctr">
              <a:buNone/>
            </a:pPr>
            <a:r>
              <a:rPr lang="en-US" sz="3200" dirty="0">
                <a:solidFill>
                  <a:schemeClr val="accent1"/>
                </a:solidFill>
                <a:latin typeface="Chalkboard"/>
                <a:cs typeface="Chalkboard"/>
              </a:rPr>
              <a:t>Blue – </a:t>
            </a:r>
            <a:r>
              <a:rPr lang="en-US" sz="3200" dirty="0" smtClean="0">
                <a:solidFill>
                  <a:schemeClr val="accent1"/>
                </a:solidFill>
                <a:latin typeface="Chalkboard"/>
                <a:cs typeface="Chalkboard"/>
              </a:rPr>
              <a:t>Whole class actively participating </a:t>
            </a:r>
            <a:endParaRPr lang="en-US" sz="3200" dirty="0">
              <a:solidFill>
                <a:schemeClr val="accent1"/>
              </a:solidFill>
              <a:latin typeface="Chalkboard"/>
              <a:cs typeface="Chalkboard"/>
            </a:endParaRPr>
          </a:p>
          <a:p>
            <a:endParaRPr lang="en-US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401343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309686"/>
              </p:ext>
            </p:extLst>
          </p:nvPr>
        </p:nvGraphicFramePr>
        <p:xfrm>
          <a:off x="196398" y="182323"/>
          <a:ext cx="8680830" cy="6456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951"/>
                <a:gridCol w="1395590"/>
                <a:gridCol w="1395181"/>
                <a:gridCol w="1549642"/>
                <a:gridCol w="1498019"/>
                <a:gridCol w="1600447"/>
              </a:tblGrid>
              <a:tr h="463204">
                <a:tc>
                  <a:txBody>
                    <a:bodyPr/>
                    <a:lstStyle/>
                    <a:p>
                      <a:r>
                        <a:rPr lang="en-US" dirty="0" smtClean="0"/>
                        <a:t>Subject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Friday</a:t>
                      </a:r>
                      <a:endParaRPr lang="en-US" dirty="0"/>
                    </a:p>
                  </a:txBody>
                  <a:tcPr/>
                </a:tc>
              </a:tr>
              <a:tr h="932274"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6"/>
                          </a:solidFill>
                          <a:latin typeface="Chalkboard"/>
                          <a:cs typeface="Chalkboard"/>
                        </a:rPr>
                        <a:t>Roll</a:t>
                      </a:r>
                      <a:r>
                        <a:rPr lang="en-US" sz="2400" baseline="0" dirty="0" smtClean="0">
                          <a:solidFill>
                            <a:schemeClr val="accent6"/>
                          </a:solidFill>
                          <a:latin typeface="Chalkboard"/>
                          <a:cs typeface="Chalkboard"/>
                        </a:rPr>
                        <a:t> to Gold</a:t>
                      </a:r>
                      <a:endParaRPr lang="en-US" sz="2400" dirty="0">
                        <a:solidFill>
                          <a:schemeClr val="accent6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halkboard"/>
                          <a:cs typeface="Chalkboard"/>
                        </a:rPr>
                        <a:t>Olympic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Chalkboard"/>
                          <a:cs typeface="Chalkboard"/>
                        </a:rPr>
                        <a:t> Story Problems</a:t>
                      </a:r>
                      <a:endParaRPr lang="en-US" sz="1800" dirty="0">
                        <a:solidFill>
                          <a:srgbClr val="FF0000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8000"/>
                          </a:solidFill>
                          <a:latin typeface="Chalkboard"/>
                          <a:cs typeface="Chalkboard"/>
                        </a:rPr>
                        <a:t>Measure the Jump</a:t>
                      </a:r>
                      <a:endParaRPr lang="en-US" sz="2400" dirty="0">
                        <a:solidFill>
                          <a:srgbClr val="008000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  <a:latin typeface="Chalkboard"/>
                          <a:cs typeface="Chalkboard"/>
                        </a:rPr>
                        <a:t>Olympic</a:t>
                      </a:r>
                      <a:r>
                        <a:rPr lang="en-US" sz="2000" baseline="0" dirty="0" smtClean="0">
                          <a:solidFill>
                            <a:schemeClr val="accent1"/>
                          </a:solidFill>
                          <a:latin typeface="Chalkboard"/>
                          <a:cs typeface="Chalkboard"/>
                        </a:rPr>
                        <a:t> Bar Graph</a:t>
                      </a:r>
                      <a:endParaRPr lang="en-US" sz="2000" dirty="0">
                        <a:solidFill>
                          <a:schemeClr val="accent1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B523B4"/>
                          </a:solidFill>
                          <a:latin typeface="Chalkboard"/>
                          <a:cs typeface="Chalkboard"/>
                        </a:rPr>
                        <a:t>Olympic Schedule</a:t>
                      </a:r>
                      <a:endParaRPr lang="en-US" sz="2400" dirty="0">
                        <a:solidFill>
                          <a:srgbClr val="B523B4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932274">
                <a:tc>
                  <a:txBody>
                    <a:bodyPr/>
                    <a:lstStyle/>
                    <a:p>
                      <a:r>
                        <a:rPr lang="en-US" dirty="0" smtClean="0"/>
                        <a:t>Science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halkboard"/>
                          <a:cs typeface="Chalkboard"/>
                        </a:rPr>
                        <a:t>Olympic Ice Cube Melt Event</a:t>
                      </a:r>
                      <a:endParaRPr lang="en-US" sz="1600" dirty="0">
                        <a:solidFill>
                          <a:srgbClr val="008000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Chalkboard"/>
                          <a:cs typeface="Chalkboard"/>
                        </a:rPr>
                        <a:t>Olympic Summer vs. Winter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Chalkboard"/>
                          <a:cs typeface="Chalkboard"/>
                        </a:rPr>
                        <a:t>Olympic Exploding Bags</a:t>
                      </a:r>
                    </a:p>
                    <a:p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halkboard"/>
                          <a:cs typeface="Chalkboard"/>
                        </a:rPr>
                        <a:t>Olympic Chart the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Chalkboard"/>
                          <a:cs typeface="Chalkboard"/>
                        </a:rPr>
                        <a:t> Properties</a:t>
                      </a:r>
                      <a:endParaRPr lang="en-US" sz="1800" dirty="0">
                        <a:solidFill>
                          <a:srgbClr val="FF0000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1025502">
                <a:tc>
                  <a:txBody>
                    <a:bodyPr/>
                    <a:lstStyle/>
                    <a:p>
                      <a:r>
                        <a:rPr lang="en-US" dirty="0" smtClean="0"/>
                        <a:t>Social Studies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halkboard"/>
                          <a:cs typeface="Chalkboard"/>
                        </a:rPr>
                        <a:t>The Olympics Then and Now</a:t>
                      </a:r>
                      <a:endParaRPr lang="en-US" sz="1600" dirty="0">
                        <a:solidFill>
                          <a:srgbClr val="FF0000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8000"/>
                          </a:solidFill>
                          <a:latin typeface="Chalkboard"/>
                          <a:cs typeface="Chalkboard"/>
                        </a:rPr>
                        <a:t>Olympic</a:t>
                      </a:r>
                      <a:r>
                        <a:rPr lang="en-US" sz="2000" baseline="0" dirty="0" smtClean="0">
                          <a:solidFill>
                            <a:srgbClr val="008000"/>
                          </a:solidFill>
                          <a:latin typeface="Chalkboard"/>
                          <a:cs typeface="Chalkboard"/>
                        </a:rPr>
                        <a:t> Landforms</a:t>
                      </a:r>
                      <a:endParaRPr lang="en-US" sz="2000" dirty="0">
                        <a:solidFill>
                          <a:srgbClr val="008000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Chalkboard"/>
                          <a:cs typeface="Chalkboard"/>
                        </a:rPr>
                        <a:t>Olympic Timeline</a:t>
                      </a:r>
                      <a:endParaRPr lang="en-US" sz="2400" dirty="0">
                        <a:solidFill>
                          <a:schemeClr val="accent1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  <a:latin typeface="Chalkboard"/>
                          <a:cs typeface="Chalkboard"/>
                        </a:rPr>
                        <a:t>Let’s Be Olympians</a:t>
                      </a:r>
                      <a:endParaRPr lang="en-US" sz="2000" dirty="0">
                        <a:solidFill>
                          <a:schemeClr val="accent1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8000"/>
                          </a:solidFill>
                          <a:latin typeface="Chalkboard"/>
                          <a:cs typeface="Chalkboard"/>
                        </a:rPr>
                        <a:t>Olympic Good Sport</a:t>
                      </a:r>
                      <a:endParaRPr lang="en-US" sz="2000" dirty="0">
                        <a:solidFill>
                          <a:srgbClr val="008000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879258">
                <a:tc>
                  <a:txBody>
                    <a:bodyPr/>
                    <a:lstStyle/>
                    <a:p>
                      <a:r>
                        <a:rPr lang="en-US" dirty="0" smtClean="0"/>
                        <a:t>Music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Chalkboard"/>
                          <a:cs typeface="Chalkboard"/>
                        </a:rPr>
                        <a:t>Staff Gymnastics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73779"/>
                          </a:solidFill>
                          <a:latin typeface="Chalkboard"/>
                          <a:cs typeface="Chalkboard"/>
                        </a:rPr>
                        <a:t>Musical Olympic Torch</a:t>
                      </a:r>
                      <a:endParaRPr lang="en-US" sz="1800" dirty="0">
                        <a:solidFill>
                          <a:srgbClr val="073779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FF0000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halkboard"/>
                          <a:cs typeface="Chalkboard"/>
                        </a:rPr>
                        <a:t>Technology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Chalkboard"/>
                          <a:cs typeface="Chalkboard"/>
                        </a:rPr>
                        <a:t> Fun</a:t>
                      </a:r>
                      <a:endParaRPr lang="en-US" sz="2000" dirty="0">
                        <a:solidFill>
                          <a:srgbClr val="FF0000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914437">
                <a:tc>
                  <a:txBody>
                    <a:bodyPr/>
                    <a:lstStyle/>
                    <a:p>
                      <a:r>
                        <a:rPr lang="en-US" dirty="0" smtClean="0"/>
                        <a:t>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halkboard"/>
                          <a:cs typeface="Chalkboard"/>
                        </a:rPr>
                        <a:t>Olympic Torch</a:t>
                      </a:r>
                      <a:endParaRPr lang="en-US" sz="2000" dirty="0">
                        <a:solidFill>
                          <a:srgbClr val="FF0000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halkboard"/>
                          <a:cs typeface="Chalkboard"/>
                        </a:rPr>
                        <a:t>Greece Headwear </a:t>
                      </a:r>
                    </a:p>
                    <a:p>
                      <a:endParaRPr lang="en-US" sz="2400" dirty="0">
                        <a:solidFill>
                          <a:srgbClr val="FF0000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halkboard"/>
                          <a:cs typeface="Chalkboard"/>
                        </a:rPr>
                        <a:t>Olympic Trophies</a:t>
                      </a:r>
                    </a:p>
                    <a:p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253552">
                <a:tc>
                  <a:txBody>
                    <a:bodyPr/>
                    <a:lstStyle/>
                    <a:p>
                      <a:r>
                        <a:rPr lang="en-US" dirty="0" smtClean="0"/>
                        <a:t>P.E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1"/>
                          </a:solidFill>
                          <a:latin typeface="Chalkboard"/>
                          <a:cs typeface="Chalkboard"/>
                        </a:rPr>
                        <a:t>Ring Toss </a:t>
                      </a:r>
                      <a:endParaRPr lang="en-US" sz="1200" dirty="0">
                        <a:solidFill>
                          <a:schemeClr val="accent1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1"/>
                          </a:solidFill>
                          <a:latin typeface="Chalkboard"/>
                          <a:cs typeface="Chalkboard"/>
                        </a:rPr>
                        <a:t>Balance</a:t>
                      </a:r>
                      <a:r>
                        <a:rPr lang="en-US" sz="1200" baseline="0" dirty="0" smtClean="0">
                          <a:solidFill>
                            <a:schemeClr val="accent1"/>
                          </a:solidFill>
                          <a:latin typeface="Chalkboard"/>
                          <a:cs typeface="Chalkboard"/>
                        </a:rPr>
                        <a:t> Beam </a:t>
                      </a:r>
                      <a:endParaRPr lang="en-US" sz="1200" dirty="0">
                        <a:solidFill>
                          <a:schemeClr val="accent1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1"/>
                          </a:solidFill>
                          <a:latin typeface="Chalkboard"/>
                          <a:cs typeface="Chalkboard"/>
                        </a:rPr>
                        <a:t>Balloon</a:t>
                      </a:r>
                      <a:r>
                        <a:rPr lang="en-US" sz="1200" baseline="0" dirty="0" smtClean="0">
                          <a:solidFill>
                            <a:schemeClr val="accent1"/>
                          </a:solidFill>
                          <a:latin typeface="Chalkboard"/>
                          <a:cs typeface="Chalkboard"/>
                        </a:rPr>
                        <a:t> Badminton</a:t>
                      </a:r>
                      <a:endParaRPr lang="en-US" sz="1200" dirty="0">
                        <a:solidFill>
                          <a:schemeClr val="accent1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1"/>
                          </a:solidFill>
                          <a:latin typeface="Chalkboard"/>
                          <a:cs typeface="Chalkboard"/>
                        </a:rPr>
                        <a:t>Cross</a:t>
                      </a:r>
                      <a:r>
                        <a:rPr lang="en-US" sz="1200" baseline="0" dirty="0" smtClean="0">
                          <a:solidFill>
                            <a:schemeClr val="accent1"/>
                          </a:solidFill>
                          <a:latin typeface="Chalkboard"/>
                          <a:cs typeface="Chalkboard"/>
                        </a:rPr>
                        <a:t> Country Skiing</a:t>
                      </a:r>
                      <a:endParaRPr lang="en-US" sz="1200" dirty="0">
                        <a:solidFill>
                          <a:schemeClr val="accent1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1"/>
                          </a:solidFill>
                          <a:latin typeface="Chalkboard"/>
                          <a:cs typeface="Chalkboard"/>
                        </a:rPr>
                        <a:t>There It</a:t>
                      </a:r>
                      <a:r>
                        <a:rPr lang="en-US" sz="1200" baseline="0" dirty="0" smtClean="0">
                          <a:solidFill>
                            <a:schemeClr val="accent1"/>
                          </a:solidFill>
                          <a:latin typeface="Chalkboard"/>
                          <a:cs typeface="Chalkboard"/>
                        </a:rPr>
                        <a:t> Blows</a:t>
                      </a:r>
                      <a:endParaRPr lang="en-US" sz="1200" dirty="0">
                        <a:solidFill>
                          <a:schemeClr val="accent1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664575"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 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Chalkboard"/>
                          <a:cs typeface="Chalkboard"/>
                        </a:rPr>
                        <a:t>Reading</a:t>
                      </a:r>
                      <a:endParaRPr lang="en-US" sz="2400" dirty="0">
                        <a:solidFill>
                          <a:schemeClr val="accent1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6"/>
                          </a:solidFill>
                          <a:latin typeface="Chalkboard"/>
                          <a:cs typeface="Chalkboard"/>
                        </a:rPr>
                        <a:t>Listening</a:t>
                      </a:r>
                      <a:endParaRPr lang="en-US" sz="2400" dirty="0">
                        <a:solidFill>
                          <a:schemeClr val="accent6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halkboard"/>
                          <a:cs typeface="Chalkboard"/>
                        </a:rPr>
                        <a:t>Writing</a:t>
                      </a:r>
                      <a:endParaRPr lang="en-US" sz="2400" dirty="0">
                        <a:solidFill>
                          <a:srgbClr val="FF0000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8000"/>
                          </a:solidFill>
                          <a:latin typeface="Chalkboard"/>
                          <a:cs typeface="Chalkboard"/>
                        </a:rPr>
                        <a:t>Talking</a:t>
                      </a:r>
                      <a:endParaRPr lang="en-US" sz="2400" dirty="0">
                        <a:solidFill>
                          <a:srgbClr val="008000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Chalkboard"/>
                          <a:cs typeface="Chalkboard"/>
                        </a:rPr>
                        <a:t>Viewing</a:t>
                      </a:r>
                      <a:endParaRPr lang="en-US" sz="2400" dirty="0">
                        <a:solidFill>
                          <a:schemeClr val="accent1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68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Literature Selections 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3657600" cy="639762"/>
          </a:xfrm>
        </p:spPr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Fiction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859353"/>
            <a:ext cx="3657600" cy="4266810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“Little Princess: I WANT TO WIN!” By Tony Ross </a:t>
            </a:r>
          </a:p>
          <a:p>
            <a:r>
              <a:rPr lang="en-US" sz="1400" dirty="0" smtClean="0">
                <a:latin typeface="Chalkboard"/>
                <a:cs typeface="Chalkboard"/>
              </a:rPr>
              <a:t>“Fitter, Faster, Funnier Olympics” By Michael Cox</a:t>
            </a:r>
          </a:p>
          <a:p>
            <a:r>
              <a:rPr lang="en-US" sz="1400" dirty="0" smtClean="0">
                <a:latin typeface="Chalkboard"/>
                <a:cs typeface="Chalkboard"/>
              </a:rPr>
              <a:t>“The Dinosaur Games” By David Bedford </a:t>
            </a:r>
          </a:p>
          <a:p>
            <a:r>
              <a:rPr lang="en-US" sz="1400" dirty="0" smtClean="0">
                <a:latin typeface="Chalkboard"/>
                <a:cs typeface="Chalkboard"/>
              </a:rPr>
              <a:t>“Ready, Steady, Go Croc!” By Jo Lodge </a:t>
            </a:r>
          </a:p>
          <a:p>
            <a:r>
              <a:rPr lang="en-US" sz="1400" dirty="0" smtClean="0">
                <a:latin typeface="Chalkboard"/>
                <a:cs typeface="Chalkboard"/>
              </a:rPr>
              <a:t>“The Frog Olympics” By Brain Moses </a:t>
            </a:r>
          </a:p>
          <a:p>
            <a:r>
              <a:rPr lang="en-US" sz="1400" dirty="0" smtClean="0">
                <a:latin typeface="Chalkboard"/>
                <a:cs typeface="Chalkboard"/>
              </a:rPr>
              <a:t>“</a:t>
            </a:r>
            <a:r>
              <a:rPr lang="en-US" sz="1400" dirty="0" err="1" smtClean="0">
                <a:latin typeface="Chalkboard"/>
                <a:cs typeface="Chalkboard"/>
              </a:rPr>
              <a:t>Olympig</a:t>
            </a:r>
            <a:r>
              <a:rPr lang="en-US" sz="1400" dirty="0" smtClean="0">
                <a:latin typeface="Chalkboard"/>
                <a:cs typeface="Chalkboard"/>
              </a:rPr>
              <a:t>!” By Victoria Jamieson </a:t>
            </a:r>
          </a:p>
          <a:p>
            <a:endParaRPr lang="en-US" sz="1400" dirty="0">
              <a:latin typeface="Chalkboard"/>
              <a:cs typeface="Chalkboard"/>
            </a:endParaRPr>
          </a:p>
        </p:txBody>
      </p:sp>
      <p:pic>
        <p:nvPicPr>
          <p:cNvPr id="11" name="Picture 10" descr="b2c11c0de56eea2e24cce1cfb0903f4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780" y="1417638"/>
            <a:ext cx="2222500" cy="2527300"/>
          </a:xfrm>
          <a:prstGeom prst="rect">
            <a:avLst/>
          </a:prstGeom>
        </p:spPr>
      </p:pic>
      <p:pic>
        <p:nvPicPr>
          <p:cNvPr id="12" name="Picture 11" descr="article-0-141C68AF000005DC-258_233x4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33" y="2398653"/>
            <a:ext cx="2029097" cy="3648974"/>
          </a:xfrm>
          <a:prstGeom prst="rect">
            <a:avLst/>
          </a:prstGeom>
        </p:spPr>
      </p:pic>
      <p:pic>
        <p:nvPicPr>
          <p:cNvPr id="13" name="Picture 12" descr="DinosaurGames32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564" y="4213753"/>
            <a:ext cx="2478355" cy="24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7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Literature Selections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215232"/>
            <a:ext cx="3657600" cy="639762"/>
          </a:xfrm>
        </p:spPr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Non-Fiction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19600" y="1854994"/>
            <a:ext cx="3657600" cy="4271169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“G is for Gold Medal” By Brad Herzog </a:t>
            </a:r>
          </a:p>
          <a:p>
            <a:r>
              <a:rPr lang="en-US" sz="1400" dirty="0" smtClean="0">
                <a:latin typeface="Chalkboard"/>
                <a:cs typeface="Chalkboard"/>
              </a:rPr>
              <a:t>“Through Time: Olympics” By Richard Platt</a:t>
            </a:r>
          </a:p>
          <a:p>
            <a:r>
              <a:rPr lang="en-US" sz="1400" dirty="0" smtClean="0">
                <a:latin typeface="Chalkboard"/>
                <a:cs typeface="Chalkboard"/>
              </a:rPr>
              <a:t>“The Original Olympics” By Steward Ross </a:t>
            </a:r>
          </a:p>
          <a:p>
            <a:r>
              <a:rPr lang="en-US" sz="1400" dirty="0" smtClean="0">
                <a:latin typeface="Chalkboard"/>
                <a:cs typeface="Chalkboard"/>
              </a:rPr>
              <a:t>“Olympics” By B. G. Hennessy</a:t>
            </a:r>
          </a:p>
          <a:p>
            <a:r>
              <a:rPr lang="en-US" sz="1400" dirty="0" smtClean="0">
                <a:latin typeface="Chalkboard"/>
                <a:cs typeface="Chalkboard"/>
              </a:rPr>
              <a:t>“Inside the Olympics” By Nick Hunter</a:t>
            </a:r>
          </a:p>
          <a:p>
            <a:r>
              <a:rPr lang="en-US" sz="1400" dirty="0" smtClean="0">
                <a:latin typeface="Chalkboard"/>
                <a:cs typeface="Chalkboard"/>
              </a:rPr>
              <a:t>“Olympics” By Chris </a:t>
            </a:r>
            <a:r>
              <a:rPr lang="en-US" sz="1400" dirty="0" err="1" smtClean="0">
                <a:latin typeface="Chalkboard"/>
                <a:cs typeface="Chalkboard"/>
              </a:rPr>
              <a:t>Oxlade</a:t>
            </a:r>
            <a:endParaRPr lang="en-US" sz="1400" dirty="0" smtClean="0">
              <a:latin typeface="Chalkboard"/>
              <a:cs typeface="Chalkboard"/>
            </a:endParaRPr>
          </a:p>
          <a:p>
            <a:r>
              <a:rPr lang="en-US" sz="1400" dirty="0" smtClean="0">
                <a:latin typeface="Chalkboard"/>
                <a:cs typeface="Chalkboard"/>
              </a:rPr>
              <a:t>“So You Think You Know About the Olympics” By Clive </a:t>
            </a:r>
            <a:r>
              <a:rPr lang="en-US" sz="1400" dirty="0" err="1" smtClean="0">
                <a:latin typeface="Chalkboard"/>
                <a:cs typeface="Chalkboard"/>
              </a:rPr>
              <a:t>Glifford</a:t>
            </a:r>
            <a:endParaRPr lang="en-US" sz="1400" dirty="0" smtClean="0">
              <a:latin typeface="Chalkboard"/>
              <a:cs typeface="Chalkboard"/>
            </a:endParaRPr>
          </a:p>
          <a:p>
            <a:r>
              <a:rPr lang="en-US" sz="1400" dirty="0" smtClean="0">
                <a:latin typeface="Chalkboard"/>
                <a:cs typeface="Chalkboard"/>
              </a:rPr>
              <a:t>“Ancient Olympic Games” By Haydn Middleton </a:t>
            </a:r>
          </a:p>
          <a:p>
            <a:endParaRPr lang="en-US" sz="1400" dirty="0" smtClean="0">
              <a:latin typeface="Chalkboard"/>
              <a:cs typeface="Chalkboard"/>
            </a:endParaRPr>
          </a:p>
        </p:txBody>
      </p:sp>
      <p:pic>
        <p:nvPicPr>
          <p:cNvPr id="9" name="Picture 8" descr="Original_Olympic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01" y="3648760"/>
            <a:ext cx="2529299" cy="2882373"/>
          </a:xfrm>
          <a:prstGeom prst="rect">
            <a:avLst/>
          </a:prstGeom>
        </p:spPr>
      </p:pic>
      <p:pic>
        <p:nvPicPr>
          <p:cNvPr id="8" name="Picture 7" descr="G-is-for-Gold-Med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0" y="1417638"/>
            <a:ext cx="2696398" cy="2453722"/>
          </a:xfrm>
          <a:prstGeom prst="rect">
            <a:avLst/>
          </a:prstGeom>
        </p:spPr>
      </p:pic>
      <p:pic>
        <p:nvPicPr>
          <p:cNvPr id="10" name="Picture 9" descr="978037590222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32" y="3997787"/>
            <a:ext cx="17780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7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" y="52039"/>
            <a:ext cx="8484425" cy="1143000"/>
          </a:xfrm>
        </p:spPr>
        <p:txBody>
          <a:bodyPr/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Math</a:t>
            </a:r>
            <a:endParaRPr lang="en-US" dirty="0">
              <a:latin typeface="Chalkboard"/>
              <a:cs typeface="Chalkboard"/>
            </a:endParaRPr>
          </a:p>
        </p:txBody>
      </p:sp>
      <p:pic>
        <p:nvPicPr>
          <p:cNvPr id="11" name="Content Placeholder 10" descr="Screen Shot 2015-12-08 at 7.48.48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" b="4536"/>
          <a:stretch/>
        </p:blipFill>
        <p:spPr>
          <a:xfrm>
            <a:off x="809382" y="1025154"/>
            <a:ext cx="7097606" cy="4549631"/>
          </a:xfr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1" y="5574785"/>
            <a:ext cx="8484426" cy="1283216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000" dirty="0" smtClean="0">
                <a:latin typeface="Chalkboard"/>
                <a:cs typeface="Chalkboard"/>
              </a:rPr>
              <a:t>MTH.1.OA.1 </a:t>
            </a:r>
          </a:p>
          <a:p>
            <a:r>
              <a:rPr lang="en-US" sz="1200" dirty="0">
                <a:latin typeface="Chalkboard"/>
                <a:cs typeface="Chalkboard"/>
              </a:rPr>
              <a:t>Use addition and subtraction within 20 to solve word problems involving situations of adding to, taking from, putting together, taking apart, and comparing, with unknowns in all positions </a:t>
            </a:r>
            <a:endParaRPr lang="en-US" sz="1200" dirty="0">
              <a:latin typeface="Chalkboard"/>
              <a:cs typeface="Chalkboard"/>
            </a:endParaRPr>
          </a:p>
          <a:p>
            <a:endParaRPr lang="en-US" sz="1200" dirty="0" smtClean="0">
              <a:latin typeface="Chalkboard"/>
              <a:cs typeface="Chalkboard"/>
            </a:endParaRPr>
          </a:p>
          <a:p>
            <a:pPr marL="114300" indent="0">
              <a:buNone/>
            </a:pPr>
            <a:endParaRPr lang="en-US" sz="1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4788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20" y="135744"/>
            <a:ext cx="8458240" cy="854595"/>
          </a:xfrm>
        </p:spPr>
        <p:txBody>
          <a:bodyPr/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Math</a:t>
            </a:r>
            <a:endParaRPr lang="en-US" dirty="0">
              <a:latin typeface="Chalkboard"/>
              <a:cs typeface="Chalkboard"/>
            </a:endParaRPr>
          </a:p>
        </p:txBody>
      </p:sp>
      <p:pic>
        <p:nvPicPr>
          <p:cNvPr id="5" name="Content Placeholder 4" descr="Screen Shot 2015-12-08 at 7.58.22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49" b="-3673"/>
          <a:stretch/>
        </p:blipFill>
        <p:spPr>
          <a:xfrm>
            <a:off x="732158" y="872493"/>
            <a:ext cx="6927395" cy="481115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735187"/>
            <a:ext cx="8497521" cy="1096625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000" dirty="0" smtClean="0">
                <a:latin typeface="Chalkboard"/>
                <a:cs typeface="Chalkboard"/>
              </a:rPr>
              <a:t>MTH.1.MD.2 </a:t>
            </a:r>
          </a:p>
          <a:p>
            <a:pPr algn="ctr"/>
            <a:r>
              <a:rPr lang="en-US" sz="1200" dirty="0">
                <a:latin typeface="Chalkboard"/>
                <a:cs typeface="Chalkboard"/>
              </a:rPr>
              <a:t>Express the length of an object as a whole number of length units, by laying multiple copies of a shorter object (the length unit) end to end; understand that the length measurement of an object is the number of same-size length units that span it with no gaps or overlaps </a:t>
            </a:r>
            <a:endParaRPr lang="en-US" sz="1200" dirty="0">
              <a:latin typeface="Chalkboard"/>
              <a:cs typeface="Chalkboard"/>
            </a:endParaRP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34932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Math</a:t>
            </a:r>
            <a:endParaRPr lang="en-US" dirty="0">
              <a:latin typeface="Chalkboard"/>
              <a:cs typeface="Chalkboard"/>
            </a:endParaRPr>
          </a:p>
        </p:txBody>
      </p:sp>
      <p:pic>
        <p:nvPicPr>
          <p:cNvPr id="5" name="Content Placeholder 4" descr="Screen Shot 2015-12-08 at 8.16.48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31" b="-3110"/>
          <a:stretch/>
        </p:blipFill>
        <p:spPr>
          <a:xfrm>
            <a:off x="1164236" y="1073710"/>
            <a:ext cx="6547690" cy="452400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129" y="5813750"/>
            <a:ext cx="7239232" cy="87577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000" dirty="0" smtClean="0">
                <a:latin typeface="Chalkboard"/>
                <a:cs typeface="Chalkboard"/>
              </a:rPr>
              <a:t>MTH.1.OA.2</a:t>
            </a:r>
          </a:p>
          <a:p>
            <a:pPr algn="ctr"/>
            <a:r>
              <a:rPr lang="en-US" sz="1200" dirty="0">
                <a:latin typeface="Chalkboard"/>
                <a:cs typeface="Chalkboard"/>
              </a:rPr>
              <a:t>Solve word problems that call for addition of three whole numbers whose sum is less than or equal to 20 </a:t>
            </a:r>
            <a:endParaRPr lang="en-US" sz="1200" dirty="0">
              <a:latin typeface="Chalkboard"/>
              <a:cs typeface="Chalkboard"/>
            </a:endParaRPr>
          </a:p>
          <a:p>
            <a:pPr marL="114300" indent="0" algn="ctr">
              <a:buNone/>
            </a:pPr>
            <a:endParaRPr lang="en-US" sz="1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013436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latin typeface="Chalkboard"/>
                <a:cs typeface="Chalkboard"/>
              </a:rPr>
              <a:t>2014 Sochi Winter Olympics Pack</a:t>
            </a:r>
            <a:endParaRPr lang="en-US" sz="4000" dirty="0">
              <a:latin typeface="Chalkboard"/>
              <a:cs typeface="Chalkboard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://www.teacherspayteachers.com/Product/2014-Sochi-Winter-Olympics-Pack-</a:t>
            </a:r>
            <a:r>
              <a:rPr lang="en-US" dirty="0" smtClean="0">
                <a:hlinkClick r:id="rId2"/>
              </a:rPr>
              <a:t>1085080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Past three worksheets were created by J. </a:t>
            </a:r>
            <a:r>
              <a:rPr lang="en-US" dirty="0" err="1" smtClean="0"/>
              <a:t>Parkhurst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Website is a link to Teachers Pay Teachers and has entire packet of math, writing, and reading activities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72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Math 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>
                <a:solidFill>
                  <a:srgbClr val="FF0000"/>
                </a:solidFill>
                <a:latin typeface="Chalkboard"/>
                <a:cs typeface="Chalkboard"/>
              </a:rPr>
              <a:t>Olympic Bar Graph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MTH.1.MD.4</a:t>
            </a:r>
          </a:p>
          <a:p>
            <a:endParaRPr lang="en-US" sz="1800" dirty="0" smtClean="0">
              <a:latin typeface="Chalkboard"/>
              <a:cs typeface="Chalkboard"/>
            </a:endParaRPr>
          </a:p>
          <a:p>
            <a:r>
              <a:rPr lang="en-US" sz="1200" dirty="0">
                <a:latin typeface="Chalkboard"/>
                <a:cs typeface="Chalkboard"/>
              </a:rPr>
              <a:t>Organize, represent, and interpret data with up to three categories; ask and answer questions about the total number of data points, how many in each category, and how many more or less are in one category than in another. </a:t>
            </a:r>
            <a:endParaRPr lang="en-US" sz="1200" dirty="0">
              <a:latin typeface="Chalkboard"/>
              <a:cs typeface="Chalkboard"/>
            </a:endParaRPr>
          </a:p>
          <a:p>
            <a:endParaRPr lang="en-US" sz="1200" dirty="0" smtClean="0">
              <a:latin typeface="Chalkboard"/>
              <a:cs typeface="Chalkboard"/>
            </a:endParaRPr>
          </a:p>
          <a:p>
            <a:r>
              <a:rPr lang="en-US" sz="1600" dirty="0" smtClean="0">
                <a:latin typeface="Chalkboard"/>
                <a:cs typeface="Chalkboard"/>
              </a:rPr>
              <a:t>Make a class bar graph chart on which Olympic Winter and Summer sporting events they like best </a:t>
            </a:r>
            <a:endParaRPr lang="en-US" sz="1600" dirty="0">
              <a:latin typeface="Chalkboard"/>
              <a:cs typeface="Chalkboard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>
                <a:solidFill>
                  <a:srgbClr val="FF0000"/>
                </a:solidFill>
                <a:latin typeface="Chalkboard"/>
                <a:cs typeface="Chalkboard"/>
              </a:rPr>
              <a:t>Olympic Schedule 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MTH.1.MD.3 </a:t>
            </a:r>
          </a:p>
          <a:p>
            <a:endParaRPr lang="en-US" sz="2400" dirty="0">
              <a:latin typeface="Chalkboard"/>
              <a:cs typeface="Chalkboard"/>
            </a:endParaRPr>
          </a:p>
          <a:p>
            <a:r>
              <a:rPr lang="en-US" sz="1200" dirty="0">
                <a:latin typeface="Chalkboard"/>
                <a:cs typeface="Chalkboard"/>
              </a:rPr>
              <a:t>Tell and write time in hours and half-hours using analog and digital clocks. </a:t>
            </a:r>
            <a:endParaRPr lang="en-US" sz="1200" dirty="0">
              <a:latin typeface="Chalkboard"/>
              <a:cs typeface="Chalkboard"/>
            </a:endParaRPr>
          </a:p>
          <a:p>
            <a:endParaRPr lang="en-US" sz="1200" dirty="0" smtClean="0">
              <a:latin typeface="Chalkboard"/>
              <a:cs typeface="Chalkboard"/>
            </a:endParaRPr>
          </a:p>
          <a:p>
            <a:r>
              <a:rPr lang="en-US" sz="1800" dirty="0" smtClean="0">
                <a:latin typeface="Chalkboard"/>
                <a:cs typeface="Chalkboard"/>
              </a:rPr>
              <a:t>Have students pair up and make a pretend schedule of events that will take place each hour </a:t>
            </a:r>
            <a:endParaRPr lang="en-US" sz="18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52358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776</TotalTime>
  <Words>2076</Words>
  <Application>Microsoft Macintosh PowerPoint</Application>
  <PresentationFormat>On-screen Show (4:3)</PresentationFormat>
  <Paragraphs>312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Adjacency</vt:lpstr>
      <vt:lpstr>Olympics Unit </vt:lpstr>
      <vt:lpstr>Theme Study </vt:lpstr>
      <vt:lpstr>Literature Selections </vt:lpstr>
      <vt:lpstr>Literature Selections</vt:lpstr>
      <vt:lpstr>Math</vt:lpstr>
      <vt:lpstr>Math</vt:lpstr>
      <vt:lpstr>Math</vt:lpstr>
      <vt:lpstr>2014 Sochi Winter Olympics Pack</vt:lpstr>
      <vt:lpstr>Math </vt:lpstr>
      <vt:lpstr>Science </vt:lpstr>
      <vt:lpstr>Science </vt:lpstr>
      <vt:lpstr>Social Studies </vt:lpstr>
      <vt:lpstr>Social Studies</vt:lpstr>
      <vt:lpstr>Social Studies </vt:lpstr>
      <vt:lpstr>Music </vt:lpstr>
      <vt:lpstr>Music</vt:lpstr>
      <vt:lpstr>Art </vt:lpstr>
      <vt:lpstr>Art</vt:lpstr>
      <vt:lpstr>Physical Education</vt:lpstr>
      <vt:lpstr>Language Arts</vt:lpstr>
      <vt:lpstr>Language Arts</vt:lpstr>
      <vt:lpstr>Language Arts</vt:lpstr>
      <vt:lpstr>Language Arts</vt:lpstr>
      <vt:lpstr>Language Arts</vt:lpstr>
      <vt:lpstr>Language Art Strategies </vt:lpstr>
      <vt:lpstr>Assessments </vt:lpstr>
      <vt:lpstr>Technology </vt:lpstr>
      <vt:lpstr>Grouping Patterns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Olympics Unit </dc:title>
  <dc:creator>Mckayla</dc:creator>
  <cp:lastModifiedBy>Mckayla</cp:lastModifiedBy>
  <cp:revision>38</cp:revision>
  <dcterms:created xsi:type="dcterms:W3CDTF">2015-12-08T18:29:11Z</dcterms:created>
  <dcterms:modified xsi:type="dcterms:W3CDTF">2015-12-09T07:26:05Z</dcterms:modified>
</cp:coreProperties>
</file>